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300" r:id="rId3"/>
    <p:sldId id="263" r:id="rId4"/>
    <p:sldId id="301" r:id="rId5"/>
    <p:sldId id="302" r:id="rId6"/>
    <p:sldId id="258" r:id="rId7"/>
    <p:sldId id="257" r:id="rId8"/>
    <p:sldId id="262" r:id="rId9"/>
    <p:sldId id="299" r:id="rId10"/>
    <p:sldId id="259" r:id="rId11"/>
    <p:sldId id="285" r:id="rId12"/>
    <p:sldId id="260" r:id="rId13"/>
    <p:sldId id="261" r:id="rId14"/>
    <p:sldId id="321" r:id="rId15"/>
    <p:sldId id="328" r:id="rId16"/>
    <p:sldId id="272" r:id="rId17"/>
    <p:sldId id="273" r:id="rId18"/>
    <p:sldId id="264" r:id="rId19"/>
    <p:sldId id="274" r:id="rId20"/>
    <p:sldId id="276" r:id="rId21"/>
    <p:sldId id="277" r:id="rId22"/>
    <p:sldId id="278"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303" r:id="rId37"/>
    <p:sldId id="304" r:id="rId38"/>
    <p:sldId id="305" r:id="rId39"/>
    <p:sldId id="306" r:id="rId40"/>
    <p:sldId id="307" r:id="rId41"/>
    <p:sldId id="308" r:id="rId42"/>
    <p:sldId id="309" r:id="rId43"/>
    <p:sldId id="310" r:id="rId44"/>
    <p:sldId id="322" r:id="rId45"/>
    <p:sldId id="312" r:id="rId46"/>
    <p:sldId id="311" r:id="rId47"/>
    <p:sldId id="313" r:id="rId48"/>
    <p:sldId id="323" r:id="rId49"/>
    <p:sldId id="326" r:id="rId50"/>
    <p:sldId id="314" r:id="rId51"/>
    <p:sldId id="325" r:id="rId52"/>
    <p:sldId id="316" r:id="rId53"/>
    <p:sldId id="327" r:id="rId54"/>
    <p:sldId id="315" r:id="rId55"/>
    <p:sldId id="317" r:id="rId56"/>
    <p:sldId id="318" r:id="rId57"/>
    <p:sldId id="319" r:id="rId58"/>
    <p:sldId id="32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69" d="100"/>
          <a:sy n="69"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537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962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73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7910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988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0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139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115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609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686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779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082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35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20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373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8246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913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10/2/2018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1820300"/>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FE95-FA23-4954-96B9-43678BBEC6BC}"/>
              </a:ext>
            </a:extLst>
          </p:cNvPr>
          <p:cNvSpPr>
            <a:spLocks noGrp="1"/>
          </p:cNvSpPr>
          <p:nvPr>
            <p:ph type="ctrTitle"/>
          </p:nvPr>
        </p:nvSpPr>
        <p:spPr/>
        <p:txBody>
          <a:bodyPr/>
          <a:lstStyle/>
          <a:p>
            <a:pPr algn="ctr"/>
            <a:r>
              <a:rPr lang="en-GB" dirty="0"/>
              <a:t>Partnership</a:t>
            </a:r>
            <a:br>
              <a:rPr lang="en-GB" dirty="0"/>
            </a:br>
            <a:endParaRPr lang="en-GB" dirty="0"/>
          </a:p>
        </p:txBody>
      </p:sp>
      <p:sp>
        <p:nvSpPr>
          <p:cNvPr id="3" name="Subtitle 2">
            <a:extLst>
              <a:ext uri="{FF2B5EF4-FFF2-40B4-BE49-F238E27FC236}">
                <a16:creationId xmlns:a16="http://schemas.microsoft.com/office/drawing/2014/main" id="{A62B9C89-3A56-4774-A925-1D42BC1E0472}"/>
              </a:ext>
            </a:extLst>
          </p:cNvPr>
          <p:cNvSpPr>
            <a:spLocks noGrp="1"/>
          </p:cNvSpPr>
          <p:nvPr>
            <p:ph type="subTitle" idx="1"/>
          </p:nvPr>
        </p:nvSpPr>
        <p:spPr/>
        <p:txBody>
          <a:bodyPr>
            <a:normAutofit fontScale="92500" lnSpcReduction="10000"/>
          </a:bodyPr>
          <a:lstStyle/>
          <a:p>
            <a:pPr algn="ctr"/>
            <a:r>
              <a:rPr lang="en-GB" sz="2800" dirty="0"/>
              <a:t>central and Eastern European  Consultation October 2018</a:t>
            </a:r>
          </a:p>
        </p:txBody>
      </p:sp>
    </p:spTree>
    <p:extLst>
      <p:ext uri="{BB962C8B-B14F-4D97-AF65-F5344CB8AC3E}">
        <p14:creationId xmlns:p14="http://schemas.microsoft.com/office/powerpoint/2010/main" val="223333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F55D-EFA3-40AE-8D79-930FD74DE2E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F499CC4-9325-40F9-A7F6-288DC6FC79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0146323" cy="6858000"/>
          </a:xfrm>
        </p:spPr>
      </p:pic>
      <p:sp>
        <p:nvSpPr>
          <p:cNvPr id="6" name="Rectangle 5">
            <a:extLst>
              <a:ext uri="{FF2B5EF4-FFF2-40B4-BE49-F238E27FC236}">
                <a16:creationId xmlns:a16="http://schemas.microsoft.com/office/drawing/2014/main" id="{5433D835-FF41-45FA-91DB-D9E5B546673E}"/>
              </a:ext>
            </a:extLst>
          </p:cNvPr>
          <p:cNvSpPr/>
          <p:nvPr/>
        </p:nvSpPr>
        <p:spPr>
          <a:xfrm>
            <a:off x="1087234" y="523056"/>
            <a:ext cx="7321235"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Partnership in Service</a:t>
            </a:r>
          </a:p>
        </p:txBody>
      </p:sp>
    </p:spTree>
    <p:extLst>
      <p:ext uri="{BB962C8B-B14F-4D97-AF65-F5344CB8AC3E}">
        <p14:creationId xmlns:p14="http://schemas.microsoft.com/office/powerpoint/2010/main" val="397207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58AB-02A5-4F8D-BC66-955BACDCD096}"/>
              </a:ext>
            </a:extLst>
          </p:cNvPr>
          <p:cNvSpPr>
            <a:spLocks noGrp="1"/>
          </p:cNvSpPr>
          <p:nvPr>
            <p:ph type="title"/>
          </p:nvPr>
        </p:nvSpPr>
        <p:spPr>
          <a:xfrm>
            <a:off x="5565532" y="1375833"/>
            <a:ext cx="3464168" cy="3178581"/>
          </a:xfrm>
        </p:spPr>
        <p:txBody>
          <a:bodyPr vert="horz" lIns="91440" tIns="45720" rIns="91440" bIns="45720" rtlCol="0" anchor="b">
            <a:normAutofit fontScale="90000"/>
          </a:bodyPr>
          <a:lstStyle/>
          <a:p>
            <a:pPr algn="ctr"/>
            <a:r>
              <a:rPr lang="en-US" sz="5200" dirty="0"/>
              <a:t> </a:t>
            </a:r>
            <a:br>
              <a:rPr lang="en-US" sz="5200" dirty="0"/>
            </a:br>
            <a:br>
              <a:rPr lang="en-US" sz="5200" dirty="0"/>
            </a:br>
            <a:br>
              <a:rPr lang="en-US" sz="5200" dirty="0"/>
            </a:br>
            <a:br>
              <a:rPr lang="en-US" sz="5200" dirty="0"/>
            </a:br>
            <a:br>
              <a:rPr lang="en-US" sz="5200" dirty="0"/>
            </a:br>
            <a:r>
              <a:rPr lang="en-US" sz="5200" dirty="0"/>
              <a:t>Partnership</a:t>
            </a:r>
            <a:br>
              <a:rPr lang="en-US" sz="5200" dirty="0"/>
            </a:br>
            <a:br>
              <a:rPr lang="en-US" sz="5200" dirty="0"/>
            </a:br>
            <a:r>
              <a:rPr lang="en-US" sz="5200" dirty="0"/>
              <a:t>in Service</a:t>
            </a:r>
          </a:p>
        </p:txBody>
      </p:sp>
      <p:pic>
        <p:nvPicPr>
          <p:cNvPr id="5" name="Content Placeholder 4" descr="A person wearing a suit and tie&#10;&#10;Description generated with very high confidence">
            <a:extLst>
              <a:ext uri="{FF2B5EF4-FFF2-40B4-BE49-F238E27FC236}">
                <a16:creationId xmlns:a16="http://schemas.microsoft.com/office/drawing/2014/main" id="{5C5D37B6-1932-425A-ABBF-D03497BE93D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5665584" cy="6857990"/>
          </a:xfrm>
          <a:prstGeom prst="rect">
            <a:avLst/>
          </a:prstGeom>
        </p:spPr>
      </p:pic>
    </p:spTree>
    <p:extLst>
      <p:ext uri="{BB962C8B-B14F-4D97-AF65-F5344CB8AC3E}">
        <p14:creationId xmlns:p14="http://schemas.microsoft.com/office/powerpoint/2010/main" val="188069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7F6-4BE8-4B74-B697-1EE8055E313F}"/>
              </a:ext>
            </a:extLst>
          </p:cNvPr>
          <p:cNvSpPr>
            <a:spLocks noGrp="1"/>
          </p:cNvSpPr>
          <p:nvPr>
            <p:ph type="title"/>
          </p:nvPr>
        </p:nvSpPr>
        <p:spPr/>
        <p:txBody>
          <a:bodyPr/>
          <a:lstStyle/>
          <a:p>
            <a:endParaRPr lang="en-GB"/>
          </a:p>
        </p:txBody>
      </p:sp>
      <p:pic>
        <p:nvPicPr>
          <p:cNvPr id="5" name="Content Placeholder 4" descr="A group of people sitting at a table&#10;&#10;Description generated with very high confidence">
            <a:extLst>
              <a:ext uri="{FF2B5EF4-FFF2-40B4-BE49-F238E27FC236}">
                <a16:creationId xmlns:a16="http://schemas.microsoft.com/office/drawing/2014/main" id="{9437D358-0A71-46E7-8CAA-BA1A5D4EC62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87923"/>
            <a:ext cx="10014438" cy="6770077"/>
          </a:xfrm>
        </p:spPr>
      </p:pic>
      <p:sp>
        <p:nvSpPr>
          <p:cNvPr id="3" name="Rectangle 2">
            <a:extLst>
              <a:ext uri="{FF2B5EF4-FFF2-40B4-BE49-F238E27FC236}">
                <a16:creationId xmlns:a16="http://schemas.microsoft.com/office/drawing/2014/main" id="{9ADD7C6F-6F5D-446D-9A11-96A1B2B88792}"/>
              </a:ext>
            </a:extLst>
          </p:cNvPr>
          <p:cNvSpPr/>
          <p:nvPr/>
        </p:nvSpPr>
        <p:spPr>
          <a:xfrm>
            <a:off x="1338054" y="452718"/>
            <a:ext cx="7321235" cy="1754326"/>
          </a:xfrm>
          <a:prstGeom prst="rect">
            <a:avLst/>
          </a:prstGeom>
        </p:spPr>
        <p:txBody>
          <a:bodyPr wrap="none">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Partnership in Service</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Mentoring</a:t>
            </a:r>
          </a:p>
        </p:txBody>
      </p:sp>
    </p:spTree>
    <p:extLst>
      <p:ext uri="{BB962C8B-B14F-4D97-AF65-F5344CB8AC3E}">
        <p14:creationId xmlns:p14="http://schemas.microsoft.com/office/powerpoint/2010/main" val="390419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5FFD-B528-4D1B-B1C2-D3496E1FA1D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05D3907-9166-467E-9683-EDB2B539DD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746" y="0"/>
            <a:ext cx="9144000" cy="6796454"/>
          </a:xfrm>
        </p:spPr>
      </p:pic>
      <p:sp>
        <p:nvSpPr>
          <p:cNvPr id="3" name="Rectangle 2">
            <a:extLst>
              <a:ext uri="{FF2B5EF4-FFF2-40B4-BE49-F238E27FC236}">
                <a16:creationId xmlns:a16="http://schemas.microsoft.com/office/drawing/2014/main" id="{0F573CA8-338D-47A3-9EE9-5A9C4AE6338A}"/>
              </a:ext>
            </a:extLst>
          </p:cNvPr>
          <p:cNvSpPr/>
          <p:nvPr/>
        </p:nvSpPr>
        <p:spPr>
          <a:xfrm>
            <a:off x="5462308" y="283588"/>
            <a:ext cx="3643946" cy="1569660"/>
          </a:xfrm>
          <a:prstGeom prst="rect">
            <a:avLst/>
          </a:prstGeom>
        </p:spPr>
        <p:txBody>
          <a:bodyPr wrap="none">
            <a:spAutoFit/>
          </a:bodyPr>
          <a:lstStyle/>
          <a:p>
            <a:pPr algn="ct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Partnership </a:t>
            </a:r>
          </a:p>
          <a:p>
            <a:pPr algn="ct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 Service</a:t>
            </a:r>
          </a:p>
        </p:txBody>
      </p:sp>
    </p:spTree>
    <p:extLst>
      <p:ext uri="{BB962C8B-B14F-4D97-AF65-F5344CB8AC3E}">
        <p14:creationId xmlns:p14="http://schemas.microsoft.com/office/powerpoint/2010/main" val="200432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19DE-AE94-4A00-AA8A-95857AC67E3F}"/>
              </a:ext>
            </a:extLst>
          </p:cNvPr>
          <p:cNvSpPr>
            <a:spLocks noGrp="1"/>
          </p:cNvSpPr>
          <p:nvPr>
            <p:ph type="title"/>
          </p:nvPr>
        </p:nvSpPr>
        <p:spPr/>
        <p:txBody>
          <a:bodyPr/>
          <a:lstStyle/>
          <a:p>
            <a:pPr algn="ctr"/>
            <a:r>
              <a:rPr lang="en-GB"/>
              <a:t>What Partnership </a:t>
            </a:r>
            <a:r>
              <a:rPr lang="en-GB" dirty="0"/>
              <a:t>in the New Testament Involved</a:t>
            </a:r>
          </a:p>
        </p:txBody>
      </p:sp>
      <p:sp>
        <p:nvSpPr>
          <p:cNvPr id="3" name="Content Placeholder 2">
            <a:extLst>
              <a:ext uri="{FF2B5EF4-FFF2-40B4-BE49-F238E27FC236}">
                <a16:creationId xmlns:a16="http://schemas.microsoft.com/office/drawing/2014/main" id="{DFD15F13-4C3A-41E7-9E51-A747B9544C53}"/>
              </a:ext>
            </a:extLst>
          </p:cNvPr>
          <p:cNvSpPr>
            <a:spLocks noGrp="1"/>
          </p:cNvSpPr>
          <p:nvPr>
            <p:ph idx="1"/>
          </p:nvPr>
        </p:nvSpPr>
        <p:spPr/>
        <p:txBody>
          <a:bodyPr/>
          <a:lstStyle/>
          <a:p>
            <a:endParaRPr lang="en-GB" dirty="0"/>
          </a:p>
          <a:p>
            <a:r>
              <a:rPr lang="en-GB" dirty="0"/>
              <a:t>“Big Picture” Situations</a:t>
            </a:r>
          </a:p>
          <a:p>
            <a:endParaRPr lang="en-GB" dirty="0"/>
          </a:p>
          <a:p>
            <a:endParaRPr lang="en-GB" dirty="0"/>
          </a:p>
          <a:p>
            <a:r>
              <a:rPr lang="en-GB" dirty="0"/>
              <a:t>The work of the local church</a:t>
            </a:r>
          </a:p>
          <a:p>
            <a:endParaRPr lang="en-GB" dirty="0"/>
          </a:p>
          <a:p>
            <a:endParaRPr lang="en-GB" dirty="0"/>
          </a:p>
          <a:p>
            <a:r>
              <a:rPr lang="en-GB" dirty="0"/>
              <a:t>The work of individuals</a:t>
            </a:r>
          </a:p>
        </p:txBody>
      </p:sp>
    </p:spTree>
    <p:extLst>
      <p:ext uri="{BB962C8B-B14F-4D97-AF65-F5344CB8AC3E}">
        <p14:creationId xmlns:p14="http://schemas.microsoft.com/office/powerpoint/2010/main" val="26053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ircle(in)">
                                      <p:cBhvr>
                                        <p:cTn id="1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3644"/>
          <a:stretch/>
        </p:blipFill>
        <p:spPr>
          <a:xfrm>
            <a:off x="0" y="2669685"/>
            <a:ext cx="3026751" cy="4188315"/>
          </a:xfrm>
          <a:prstGeom prst="rect">
            <a:avLst/>
          </a:prstGeom>
        </p:spPr>
      </p:pic>
      <p:pic>
        <p:nvPicPr>
          <p:cNvPr id="73" name="Picture 72">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81" name="Rectangle 80">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B64979-F1AC-414B-B3E7-3BAE239AFBD4}"/>
              </a:ext>
            </a:extLst>
          </p:cNvPr>
          <p:cNvSpPr>
            <a:spLocks noGrp="1"/>
          </p:cNvSpPr>
          <p:nvPr>
            <p:ph type="title"/>
          </p:nvPr>
        </p:nvSpPr>
        <p:spPr>
          <a:xfrm>
            <a:off x="1433147" y="202718"/>
            <a:ext cx="5873262" cy="864080"/>
          </a:xfrm>
        </p:spPr>
        <p:txBody>
          <a:bodyPr vert="horz" lIns="91440" tIns="45720" rIns="91440" bIns="45720" rtlCol="0" anchor="b">
            <a:normAutofit fontScale="90000"/>
          </a:bodyPr>
          <a:lstStyle/>
          <a:p>
            <a:pPr algn="ctr"/>
            <a:r>
              <a:rPr lang="en-US" sz="5200" dirty="0"/>
              <a:t>The Big Picture</a:t>
            </a:r>
          </a:p>
        </p:txBody>
      </p:sp>
      <p:pic>
        <p:nvPicPr>
          <p:cNvPr id="1026" name="Picture 2" descr="Related image">
            <a:extLst>
              <a:ext uri="{FF2B5EF4-FFF2-40B4-BE49-F238E27FC236}">
                <a16:creationId xmlns:a16="http://schemas.microsoft.com/office/drawing/2014/main" id="{F9E94C95-0FD8-4D4C-8A54-442474E78E8D}"/>
              </a:ext>
            </a:extLst>
          </p:cNvPr>
          <p:cNvPicPr>
            <a:picLocks noGrp="1" noChangeAspect="1" noChangeArrowheads="1"/>
          </p:cNvPicPr>
          <p:nvPr>
            <p:ph idx="1"/>
          </p:nvPr>
        </p:nvPicPr>
        <p:blipFill rotWithShape="1">
          <a:blip r:embed="rId7" cstate="email">
            <a:extLst>
              <a:ext uri="{28A0092B-C50C-407E-A947-70E740481C1C}">
                <a14:useLocalDpi xmlns:a14="http://schemas.microsoft.com/office/drawing/2010/main"/>
              </a:ext>
            </a:extLst>
          </a:blip>
          <a:srcRect/>
          <a:stretch/>
        </p:blipFill>
        <p:spPr bwMode="auto">
          <a:xfrm>
            <a:off x="1" y="1328832"/>
            <a:ext cx="9143999" cy="571659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F152F4-3848-4A6F-A96A-D537D9956C7E}"/>
              </a:ext>
            </a:extLst>
          </p:cNvPr>
          <p:cNvSpPr/>
          <p:nvPr/>
        </p:nvSpPr>
        <p:spPr>
          <a:xfrm>
            <a:off x="1028794" y="2339282"/>
            <a:ext cx="2725426"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Apollos</a:t>
            </a:r>
          </a:p>
        </p:txBody>
      </p:sp>
      <p:sp>
        <p:nvSpPr>
          <p:cNvPr id="10" name="Rectangle 9">
            <a:extLst>
              <a:ext uri="{FF2B5EF4-FFF2-40B4-BE49-F238E27FC236}">
                <a16:creationId xmlns:a16="http://schemas.microsoft.com/office/drawing/2014/main" id="{57BFD0C1-A298-445F-8783-EE69F1302A9C}"/>
              </a:ext>
            </a:extLst>
          </p:cNvPr>
          <p:cNvSpPr/>
          <p:nvPr/>
        </p:nvSpPr>
        <p:spPr>
          <a:xfrm>
            <a:off x="5779307" y="2279942"/>
            <a:ext cx="2807179"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Timothy</a:t>
            </a:r>
          </a:p>
        </p:txBody>
      </p:sp>
      <p:sp>
        <p:nvSpPr>
          <p:cNvPr id="11" name="Rectangle 10">
            <a:extLst>
              <a:ext uri="{FF2B5EF4-FFF2-40B4-BE49-F238E27FC236}">
                <a16:creationId xmlns:a16="http://schemas.microsoft.com/office/drawing/2014/main" id="{C7056158-C629-495D-B752-0861C4397C22}"/>
              </a:ext>
            </a:extLst>
          </p:cNvPr>
          <p:cNvSpPr/>
          <p:nvPr/>
        </p:nvSpPr>
        <p:spPr>
          <a:xfrm>
            <a:off x="3279656" y="3275942"/>
            <a:ext cx="2924198" cy="2062103"/>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Priscilla </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and</a:t>
            </a:r>
            <a:endParaRPr 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Aquila</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Rectangle 11">
            <a:extLst>
              <a:ext uri="{FF2B5EF4-FFF2-40B4-BE49-F238E27FC236}">
                <a16:creationId xmlns:a16="http://schemas.microsoft.com/office/drawing/2014/main" id="{FE3CA5CF-E1BA-40FA-821E-7D6E7C61E147}"/>
              </a:ext>
            </a:extLst>
          </p:cNvPr>
          <p:cNvSpPr/>
          <p:nvPr/>
        </p:nvSpPr>
        <p:spPr>
          <a:xfrm>
            <a:off x="1677934" y="5138414"/>
            <a:ext cx="1601722"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Titus</a:t>
            </a:r>
          </a:p>
        </p:txBody>
      </p:sp>
      <p:sp>
        <p:nvSpPr>
          <p:cNvPr id="13" name="Rectangle 12">
            <a:extLst>
              <a:ext uri="{FF2B5EF4-FFF2-40B4-BE49-F238E27FC236}">
                <a16:creationId xmlns:a16="http://schemas.microsoft.com/office/drawing/2014/main" id="{71D14E11-26BC-4440-B624-4F118127E016}"/>
              </a:ext>
            </a:extLst>
          </p:cNvPr>
          <p:cNvSpPr/>
          <p:nvPr/>
        </p:nvSpPr>
        <p:spPr>
          <a:xfrm>
            <a:off x="5868249" y="5099342"/>
            <a:ext cx="1922321"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Peter</a:t>
            </a:r>
          </a:p>
        </p:txBody>
      </p:sp>
    </p:spTree>
    <p:extLst>
      <p:ext uri="{BB962C8B-B14F-4D97-AF65-F5344CB8AC3E}">
        <p14:creationId xmlns:p14="http://schemas.microsoft.com/office/powerpoint/2010/main" val="22397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033" name="Content Placeholder 1030">
            <a:extLst>
              <a:ext uri="{FF2B5EF4-FFF2-40B4-BE49-F238E27FC236}">
                <a16:creationId xmlns:a16="http://schemas.microsoft.com/office/drawing/2014/main" id="{4BEBEB10-7F87-4A7D-BA55-B337C89B9BE1}"/>
              </a:ext>
            </a:extLst>
          </p:cNvPr>
          <p:cNvSpPr>
            <a:spLocks noGrp="1"/>
          </p:cNvSpPr>
          <p:nvPr>
            <p:ph idx="1"/>
          </p:nvPr>
        </p:nvSpPr>
        <p:spPr>
          <a:xfrm>
            <a:off x="1" y="484632"/>
            <a:ext cx="3479292" cy="5888736"/>
          </a:xfrm>
        </p:spPr>
        <p:txBody>
          <a:bodyPr>
            <a:normAutofit/>
          </a:bodyPr>
          <a:lstStyle/>
          <a:p>
            <a:pPr marL="0" indent="0">
              <a:buNone/>
            </a:pPr>
            <a:endParaRPr lang="en-US" sz="3200" dirty="0"/>
          </a:p>
          <a:p>
            <a:pPr marL="0" indent="0" algn="ctr">
              <a:buNone/>
            </a:pPr>
            <a:r>
              <a:rPr lang="en-US" sz="4400" b="1" dirty="0"/>
              <a:t>Partnership</a:t>
            </a:r>
          </a:p>
          <a:p>
            <a:pPr algn="ctr"/>
            <a:endParaRPr lang="en-US" sz="3200" dirty="0"/>
          </a:p>
          <a:p>
            <a:pPr marL="0" indent="0" algn="ctr">
              <a:buNone/>
            </a:pPr>
            <a:endParaRPr lang="en-US" sz="3200" dirty="0"/>
          </a:p>
          <a:p>
            <a:pPr marL="0" indent="0" algn="ctr">
              <a:buNone/>
            </a:pPr>
            <a:r>
              <a:rPr lang="en-US" sz="4000" b="1" dirty="0"/>
              <a:t>In Service</a:t>
            </a:r>
          </a:p>
          <a:p>
            <a:pPr algn="ctr"/>
            <a:endParaRPr lang="en-US" sz="3200" dirty="0"/>
          </a:p>
          <a:p>
            <a:pPr marL="0" indent="0" algn="ctr">
              <a:buNone/>
            </a:pPr>
            <a:r>
              <a:rPr lang="en-US" sz="4000" b="1" dirty="0"/>
              <a:t>In Relationships</a:t>
            </a:r>
          </a:p>
        </p:txBody>
      </p:sp>
      <p:sp>
        <p:nvSpPr>
          <p:cNvPr id="1034" name="Rectangle 73">
            <a:extLst>
              <a:ext uri="{FF2B5EF4-FFF2-40B4-BE49-F238E27FC236}">
                <a16:creationId xmlns:a16="http://schemas.microsoft.com/office/drawing/2014/main" id="{EDF212DC-3C79-454E-A58A-843742ACC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9">
            <a:extLst>
              <a:ext uri="{FF2B5EF4-FFF2-40B4-BE49-F238E27FC236}">
                <a16:creationId xmlns:a16="http://schemas.microsoft.com/office/drawing/2014/main" id="{F532797E-167C-4660-8A7B-5786A0918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2" descr="Image result for my focus">
            <a:extLst>
              <a:ext uri="{FF2B5EF4-FFF2-40B4-BE49-F238E27FC236}">
                <a16:creationId xmlns:a16="http://schemas.microsoft.com/office/drawing/2014/main" id="{2BACE901-5524-4396-A42D-0222EA8C5B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239" y="2073261"/>
            <a:ext cx="4211126" cy="25582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7" name="Rectangle 77">
            <a:extLst>
              <a:ext uri="{FF2B5EF4-FFF2-40B4-BE49-F238E27FC236}">
                <a16:creationId xmlns:a16="http://schemas.microsoft.com/office/drawing/2014/main" id="{729882F8-31AB-4D8B-BAB5-BA1EEFD91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679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3">
                                            <p:txEl>
                                              <p:pRg st="4" end="4"/>
                                            </p:txEl>
                                          </p:spTgt>
                                        </p:tgtEl>
                                        <p:attrNameLst>
                                          <p:attrName>style.visibility</p:attrName>
                                        </p:attrNameLst>
                                      </p:cBhvr>
                                      <p:to>
                                        <p:strVal val="visible"/>
                                      </p:to>
                                    </p:set>
                                    <p:anim calcmode="lin" valueType="num">
                                      <p:cBhvr>
                                        <p:cTn id="7" dur="1000" fill="hold"/>
                                        <p:tgtEl>
                                          <p:spTgt spid="103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03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03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033">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33">
                                            <p:txEl>
                                              <p:pRg st="6" end="6"/>
                                            </p:txEl>
                                          </p:spTgt>
                                        </p:tgtEl>
                                        <p:attrNameLst>
                                          <p:attrName>style.visibility</p:attrName>
                                        </p:attrNameLst>
                                      </p:cBhvr>
                                      <p:to>
                                        <p:strVal val="visible"/>
                                      </p:to>
                                    </p:set>
                                    <p:anim calcmode="lin" valueType="num">
                                      <p:cBhvr>
                                        <p:cTn id="13" dur="1000" fill="hold"/>
                                        <p:tgtEl>
                                          <p:spTgt spid="1033">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1033">
                                            <p:txEl>
                                              <p:pRg st="6" end="6"/>
                                            </p:txEl>
                                          </p:spTgt>
                                        </p:tgtEl>
                                        <p:attrNameLst>
                                          <p:attrName>ppt_h</p:attrName>
                                        </p:attrNameLst>
                                      </p:cBhvr>
                                      <p:tavLst>
                                        <p:tav tm="0">
                                          <p:val>
                                            <p:fltVal val="0"/>
                                          </p:val>
                                        </p:tav>
                                        <p:tav tm="100000">
                                          <p:val>
                                            <p:strVal val="#ppt_h"/>
                                          </p:val>
                                        </p:tav>
                                      </p:tavLst>
                                    </p:anim>
                                    <p:anim calcmode="lin" valueType="num">
                                      <p:cBhvr>
                                        <p:cTn id="15" dur="1000" fill="hold"/>
                                        <p:tgtEl>
                                          <p:spTgt spid="1033">
                                            <p:txEl>
                                              <p:pRg st="6" end="6"/>
                                            </p:txEl>
                                          </p:spTgt>
                                        </p:tgtEl>
                                        <p:attrNameLst>
                                          <p:attrName>style.rotation</p:attrName>
                                        </p:attrNameLst>
                                      </p:cBhvr>
                                      <p:tavLst>
                                        <p:tav tm="0">
                                          <p:val>
                                            <p:fltVal val="90"/>
                                          </p:val>
                                        </p:tav>
                                        <p:tav tm="100000">
                                          <p:val>
                                            <p:fltVal val="0"/>
                                          </p:val>
                                        </p:tav>
                                      </p:tavLst>
                                    </p:anim>
                                    <p:animEffect transition="in" filter="fade">
                                      <p:cBhvr>
                                        <p:cTn id="16" dur="1000"/>
                                        <p:tgtEl>
                                          <p:spTgt spid="10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603C1FDD-3EB9-4E32-AAFF-F0872E904A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3644"/>
          <a:stretch/>
        </p:blipFill>
        <p:spPr>
          <a:xfrm>
            <a:off x="0" y="2669685"/>
            <a:ext cx="3026751" cy="4188315"/>
          </a:xfrm>
          <a:prstGeom prst="rect">
            <a:avLst/>
          </a:prstGeom>
        </p:spPr>
      </p:pic>
      <p:pic>
        <p:nvPicPr>
          <p:cNvPr id="139" name="Picture 138">
            <a:extLst>
              <a:ext uri="{FF2B5EF4-FFF2-40B4-BE49-F238E27FC236}">
                <a16:creationId xmlns:a16="http://schemas.microsoft.com/office/drawing/2014/main" id="{B0C4B3D9-75AB-4AAB-B53A-4232B752D2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141" name="Oval 140">
            <a:extLst>
              <a:ext uri="{FF2B5EF4-FFF2-40B4-BE49-F238E27FC236}">
                <a16:creationId xmlns:a16="http://schemas.microsoft.com/office/drawing/2014/main" id="{1D73A963-D417-4FD9-851E-5E323F67D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3" name="Picture 142">
            <a:extLst>
              <a:ext uri="{FF2B5EF4-FFF2-40B4-BE49-F238E27FC236}">
                <a16:creationId xmlns:a16="http://schemas.microsoft.com/office/drawing/2014/main" id="{72E40AAF-9C56-4002-B55E-6A2558148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145" name="Picture 144">
            <a:extLst>
              <a:ext uri="{FF2B5EF4-FFF2-40B4-BE49-F238E27FC236}">
                <a16:creationId xmlns:a16="http://schemas.microsoft.com/office/drawing/2014/main" id="{CF4F217F-0736-44C0-9047-DD52FCA2F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147" name="Rectangle 146">
            <a:extLst>
              <a:ext uri="{FF2B5EF4-FFF2-40B4-BE49-F238E27FC236}">
                <a16:creationId xmlns:a16="http://schemas.microsoft.com/office/drawing/2014/main" id="{2DCB6E42-3037-40F7-A351-6B952A870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B6A62BBE-5085-4FDE-94E1-02D61CB3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1FCC0E36-BC54-4CAD-81BE-44841FEA6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3" name="Freeform 15">
            <a:extLst>
              <a:ext uri="{FF2B5EF4-FFF2-40B4-BE49-F238E27FC236}">
                <a16:creationId xmlns:a16="http://schemas.microsoft.com/office/drawing/2014/main" id="{829FFD75-AE65-46FF-B805-70523DC4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2050" name="Picture 2" descr="Image result for reality check logo">
            <a:extLst>
              <a:ext uri="{FF2B5EF4-FFF2-40B4-BE49-F238E27FC236}">
                <a16:creationId xmlns:a16="http://schemas.microsoft.com/office/drawing/2014/main" id="{AE9698EA-FFED-4373-A360-1CF9B3A6A4DE}"/>
              </a:ext>
            </a:extLst>
          </p:cNvPr>
          <p:cNvPicPr>
            <a:picLocks noGrp="1" noChangeAspect="1" noChangeArrowheads="1"/>
          </p:cNvPicPr>
          <p:nvPr>
            <p:ph idx="1"/>
          </p:nvPr>
        </p:nvPicPr>
        <p:blipFill>
          <a:blip r:embed="rId7" cstate="email">
            <a:extLst>
              <a:ext uri="{28A0092B-C50C-407E-A947-70E740481C1C}">
                <a14:useLocalDpi xmlns:a14="http://schemas.microsoft.com/office/drawing/2010/main"/>
              </a:ext>
            </a:extLst>
          </a:blip>
          <a:srcRect/>
          <a:stretch>
            <a:fillRect/>
          </a:stretch>
        </p:blipFill>
        <p:spPr bwMode="auto">
          <a:xfrm>
            <a:off x="3967873" y="1491783"/>
            <a:ext cx="3371825" cy="2436143"/>
          </a:xfrm>
          <a:prstGeom prst="rect">
            <a:avLst/>
          </a:prstGeom>
          <a:noFill/>
          <a:effectLst/>
          <a:extLst>
            <a:ext uri="{909E8E84-426E-40DD-AFC4-6F175D3DCCD1}">
              <a14:hiddenFill xmlns:a14="http://schemas.microsoft.com/office/drawing/2010/main">
                <a:solidFill>
                  <a:srgbClr val="FFFFFF"/>
                </a:solidFill>
              </a14:hiddenFill>
            </a:ext>
          </a:extLst>
        </p:spPr>
      </p:pic>
      <p:sp useBgFill="1">
        <p:nvSpPr>
          <p:cNvPr id="155" name="Freeform 5">
            <a:extLst>
              <a:ext uri="{FF2B5EF4-FFF2-40B4-BE49-F238E27FC236}">
                <a16:creationId xmlns:a16="http://schemas.microsoft.com/office/drawing/2014/main" id="{A9039BD0-E0BF-483C-A3CC-7A3A399F2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4055532"/>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4" name="TextBox 3">
            <a:extLst>
              <a:ext uri="{FF2B5EF4-FFF2-40B4-BE49-F238E27FC236}">
                <a16:creationId xmlns:a16="http://schemas.microsoft.com/office/drawing/2014/main" id="{B7872DF0-6B06-4D47-A1A8-6097FC96FBF3}"/>
              </a:ext>
            </a:extLst>
          </p:cNvPr>
          <p:cNvSpPr txBox="1"/>
          <p:nvPr/>
        </p:nvSpPr>
        <p:spPr>
          <a:xfrm>
            <a:off x="570904" y="5125616"/>
            <a:ext cx="7887296" cy="861802"/>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dirty="0">
                <a:solidFill>
                  <a:schemeClr val="tx2"/>
                </a:solidFill>
                <a:latin typeface="+mj-lt"/>
                <a:ea typeface="+mj-ea"/>
                <a:cs typeface="+mj-cs"/>
              </a:rPr>
              <a:t>What did “Partnership in Service”</a:t>
            </a:r>
          </a:p>
          <a:p>
            <a:pPr algn="ctr">
              <a:lnSpc>
                <a:spcPct val="90000"/>
              </a:lnSpc>
              <a:spcBef>
                <a:spcPct val="0"/>
              </a:spcBef>
              <a:spcAft>
                <a:spcPts val="600"/>
              </a:spcAft>
            </a:pPr>
            <a:r>
              <a:rPr lang="en-US" sz="2800" dirty="0">
                <a:solidFill>
                  <a:schemeClr val="tx2"/>
                </a:solidFill>
                <a:latin typeface="+mj-lt"/>
                <a:ea typeface="+mj-ea"/>
                <a:cs typeface="+mj-cs"/>
              </a:rPr>
              <a:t> look like?</a:t>
            </a:r>
          </a:p>
        </p:txBody>
      </p:sp>
      <p:pic>
        <p:nvPicPr>
          <p:cNvPr id="2052" name="Picture 4" descr="Image result for eyes clipart">
            <a:extLst>
              <a:ext uri="{FF2B5EF4-FFF2-40B4-BE49-F238E27FC236}">
                <a16:creationId xmlns:a16="http://schemas.microsoft.com/office/drawing/2014/main" id="{266723FB-7041-4E3C-89C2-EA81AF0CB4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7887" y="733745"/>
            <a:ext cx="3371825" cy="19611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220884-C6AC-48D2-ABC5-E6524C668BB4}"/>
              </a:ext>
            </a:extLst>
          </p:cNvPr>
          <p:cNvSpPr/>
          <p:nvPr/>
        </p:nvSpPr>
        <p:spPr>
          <a:xfrm>
            <a:off x="2015187" y="-22748"/>
            <a:ext cx="655820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Philippian Example</a:t>
            </a:r>
          </a:p>
        </p:txBody>
      </p:sp>
    </p:spTree>
    <p:extLst>
      <p:ext uri="{BB962C8B-B14F-4D97-AF65-F5344CB8AC3E}">
        <p14:creationId xmlns:p14="http://schemas.microsoft.com/office/powerpoint/2010/main" val="23088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D445-1362-4C1D-AE72-181EE9D5395F}"/>
              </a:ext>
            </a:extLst>
          </p:cNvPr>
          <p:cNvSpPr>
            <a:spLocks noGrp="1"/>
          </p:cNvSpPr>
          <p:nvPr>
            <p:ph type="title"/>
          </p:nvPr>
        </p:nvSpPr>
        <p:spPr/>
        <p:txBody>
          <a:bodyPr/>
          <a:lstStyle/>
          <a:p>
            <a:pPr algn="ctr"/>
            <a:r>
              <a:rPr lang="en-GB" dirty="0"/>
              <a:t>What is partnership in Service?</a:t>
            </a:r>
          </a:p>
        </p:txBody>
      </p:sp>
      <p:sp>
        <p:nvSpPr>
          <p:cNvPr id="3" name="Content Placeholder 2">
            <a:extLst>
              <a:ext uri="{FF2B5EF4-FFF2-40B4-BE49-F238E27FC236}">
                <a16:creationId xmlns:a16="http://schemas.microsoft.com/office/drawing/2014/main" id="{57D74A95-1D87-4114-9BCB-F3536B288959}"/>
              </a:ext>
            </a:extLst>
          </p:cNvPr>
          <p:cNvSpPr>
            <a:spLocks noGrp="1"/>
          </p:cNvSpPr>
          <p:nvPr>
            <p:ph idx="1"/>
          </p:nvPr>
        </p:nvSpPr>
        <p:spPr>
          <a:xfrm>
            <a:off x="484710" y="2052925"/>
            <a:ext cx="7911944" cy="4195481"/>
          </a:xfrm>
        </p:spPr>
        <p:txBody>
          <a:bodyPr/>
          <a:lstStyle/>
          <a:p>
            <a:pPr marL="0" indent="0" algn="just">
              <a:buNone/>
            </a:pPr>
            <a:r>
              <a:rPr lang="en-GB" dirty="0"/>
              <a:t> </a:t>
            </a:r>
            <a:r>
              <a:rPr lang="en-GB" sz="3200" dirty="0"/>
              <a:t>In all my prayers for all of you, I always pray with joy because of your partnership in the gospel from the first day until now, being confident of this, that he who began a good work in you will carry it on to completion until the day of Christ Jesus. </a:t>
            </a:r>
          </a:p>
          <a:p>
            <a:pPr marL="0" indent="0" algn="just">
              <a:buNone/>
            </a:pPr>
            <a:r>
              <a:rPr lang="en-GB" sz="3200" dirty="0"/>
              <a:t>									Philippians 1:4-6 </a:t>
            </a:r>
          </a:p>
          <a:p>
            <a:pPr marL="0" indent="0">
              <a:buNone/>
            </a:pPr>
            <a:endParaRPr lang="en-GB" dirty="0"/>
          </a:p>
        </p:txBody>
      </p:sp>
    </p:spTree>
    <p:extLst>
      <p:ext uri="{BB962C8B-B14F-4D97-AF65-F5344CB8AC3E}">
        <p14:creationId xmlns:p14="http://schemas.microsoft.com/office/powerpoint/2010/main" val="105204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D445-1362-4C1D-AE72-181EE9D5395F}"/>
              </a:ext>
            </a:extLst>
          </p:cNvPr>
          <p:cNvSpPr>
            <a:spLocks noGrp="1"/>
          </p:cNvSpPr>
          <p:nvPr>
            <p:ph type="title"/>
          </p:nvPr>
        </p:nvSpPr>
        <p:spPr/>
        <p:txBody>
          <a:bodyPr/>
          <a:lstStyle/>
          <a:p>
            <a:pPr algn="ctr"/>
            <a:r>
              <a:rPr lang="en-GB" dirty="0"/>
              <a:t>What is partnership in Service?</a:t>
            </a:r>
          </a:p>
        </p:txBody>
      </p:sp>
      <p:sp>
        <p:nvSpPr>
          <p:cNvPr id="3" name="Content Placeholder 2">
            <a:extLst>
              <a:ext uri="{FF2B5EF4-FFF2-40B4-BE49-F238E27FC236}">
                <a16:creationId xmlns:a16="http://schemas.microsoft.com/office/drawing/2014/main" id="{57D74A95-1D87-4114-9BCB-F3536B288959}"/>
              </a:ext>
            </a:extLst>
          </p:cNvPr>
          <p:cNvSpPr>
            <a:spLocks noGrp="1"/>
          </p:cNvSpPr>
          <p:nvPr>
            <p:ph idx="1"/>
          </p:nvPr>
        </p:nvSpPr>
        <p:spPr>
          <a:xfrm>
            <a:off x="484710" y="2052925"/>
            <a:ext cx="7911944" cy="4195481"/>
          </a:xfrm>
        </p:spPr>
        <p:txBody>
          <a:bodyPr/>
          <a:lstStyle/>
          <a:p>
            <a:pPr marL="0" indent="0" algn="just">
              <a:buNone/>
            </a:pPr>
            <a:r>
              <a:rPr lang="en-GB" dirty="0"/>
              <a:t> </a:t>
            </a:r>
            <a:r>
              <a:rPr lang="en-GB" sz="3200" dirty="0"/>
              <a:t>In all my prayers for all of you, I always pray with joy because of </a:t>
            </a:r>
            <a:r>
              <a:rPr lang="en-GB" sz="3200" b="1" dirty="0">
                <a:solidFill>
                  <a:srgbClr val="FFFF00"/>
                </a:solidFill>
              </a:rPr>
              <a:t>your partnership in the gospel from the first day until now,</a:t>
            </a:r>
            <a:r>
              <a:rPr lang="en-GB" sz="3200" dirty="0"/>
              <a:t> being confident of this, that he who began a good work in you will carry it on to completion until the day of Christ Jesus. </a:t>
            </a:r>
          </a:p>
          <a:p>
            <a:pPr marL="0" indent="0" algn="just">
              <a:buNone/>
            </a:pPr>
            <a:r>
              <a:rPr lang="en-GB" sz="3200" dirty="0"/>
              <a:t>									Philippians 1:4-6 </a:t>
            </a:r>
          </a:p>
          <a:p>
            <a:pPr marL="0" indent="0">
              <a:buNone/>
            </a:pPr>
            <a:endParaRPr lang="en-GB" dirty="0"/>
          </a:p>
        </p:txBody>
      </p:sp>
    </p:spTree>
    <p:extLst>
      <p:ext uri="{BB962C8B-B14F-4D97-AF65-F5344CB8AC3E}">
        <p14:creationId xmlns:p14="http://schemas.microsoft.com/office/powerpoint/2010/main" val="141846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1141EF-7CCC-4990-ABEB-49978CA2698C}"/>
              </a:ext>
            </a:extLst>
          </p:cNvPr>
          <p:cNvSpPr>
            <a:spLocks noGrp="1"/>
          </p:cNvSpPr>
          <p:nvPr>
            <p:ph type="title"/>
          </p:nvPr>
        </p:nvSpPr>
        <p:spPr>
          <a:xfrm>
            <a:off x="488001" y="629266"/>
            <a:ext cx="3601523" cy="1641986"/>
          </a:xfrm>
        </p:spPr>
        <p:txBody>
          <a:bodyPr>
            <a:normAutofit/>
          </a:bodyPr>
          <a:lstStyle/>
          <a:p>
            <a:r>
              <a:rPr lang="en-GB" dirty="0"/>
              <a:t>Where are we going?</a:t>
            </a:r>
          </a:p>
        </p:txBody>
      </p:sp>
      <p:pic>
        <p:nvPicPr>
          <p:cNvPr id="8" name="Content Placeholder 4">
            <a:extLst>
              <a:ext uri="{FF2B5EF4-FFF2-40B4-BE49-F238E27FC236}">
                <a16:creationId xmlns:a16="http://schemas.microsoft.com/office/drawing/2014/main" id="{93658582-A1B1-4A9C-9C70-6C93896138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575298" y="10"/>
            <a:ext cx="4570809" cy="6857990"/>
          </a:xfrm>
          <a:prstGeom prst="rect">
            <a:avLst/>
          </a:prstGeom>
        </p:spPr>
      </p:pic>
      <p:sp>
        <p:nvSpPr>
          <p:cNvPr id="18" name="Rectangle 17">
            <a:extLst>
              <a:ext uri="{FF2B5EF4-FFF2-40B4-BE49-F238E27FC236}">
                <a16:creationId xmlns:a16="http://schemas.microsoft.com/office/drawing/2014/main" id="{7983E32D-6031-4B6D-99FC-8D0DB68DF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BA61F25C-7F00-4A2C-8D77-5EBB24B89E92}"/>
              </a:ext>
            </a:extLst>
          </p:cNvPr>
          <p:cNvSpPr>
            <a:spLocks noGrp="1"/>
          </p:cNvSpPr>
          <p:nvPr>
            <p:ph idx="1"/>
          </p:nvPr>
        </p:nvSpPr>
        <p:spPr>
          <a:xfrm>
            <a:off x="488001" y="2438400"/>
            <a:ext cx="3601523" cy="3809999"/>
          </a:xfrm>
        </p:spPr>
        <p:txBody>
          <a:bodyPr>
            <a:normAutofit/>
          </a:bodyPr>
          <a:lstStyle/>
          <a:p>
            <a:pPr marL="0" indent="0">
              <a:buNone/>
            </a:pPr>
            <a:endParaRPr lang="en-US" dirty="0"/>
          </a:p>
          <a:p>
            <a:pPr marL="457200" indent="-457200">
              <a:buAutoNum type="arabicPeriod"/>
            </a:pPr>
            <a:r>
              <a:rPr lang="en-US" dirty="0"/>
              <a:t>Define partnership</a:t>
            </a:r>
          </a:p>
          <a:p>
            <a:pPr marL="457200" indent="-457200">
              <a:buAutoNum type="arabicPeriod"/>
            </a:pPr>
            <a:r>
              <a:rPr lang="en-US" dirty="0"/>
              <a:t>Practical Learning Experiences</a:t>
            </a:r>
          </a:p>
          <a:p>
            <a:pPr marL="457200" indent="-457200">
              <a:buAutoNum type="arabicPeriod"/>
            </a:pPr>
            <a:r>
              <a:rPr lang="en-US" dirty="0"/>
              <a:t>Scriptural Teaching and Practice </a:t>
            </a:r>
          </a:p>
          <a:p>
            <a:pPr marL="457200" indent="-457200">
              <a:buAutoNum type="arabicPeriod"/>
            </a:pPr>
            <a:endParaRPr lang="en-US" dirty="0"/>
          </a:p>
        </p:txBody>
      </p:sp>
    </p:spTree>
    <p:extLst>
      <p:ext uri="{BB962C8B-B14F-4D97-AF65-F5344CB8AC3E}">
        <p14:creationId xmlns:p14="http://schemas.microsoft.com/office/powerpoint/2010/main" val="86393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heel(1)">
                                      <p:cBhvr>
                                        <p:cTn id="7" dur="1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heel(1)">
                                      <p:cBhvr>
                                        <p:cTn id="12" dur="1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heel(1)">
                                      <p:cBhvr>
                                        <p:cTn id="17"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685A-46A0-41F0-8164-B803C3282F04}"/>
              </a:ext>
            </a:extLst>
          </p:cNvPr>
          <p:cNvSpPr>
            <a:spLocks noGrp="1"/>
          </p:cNvSpPr>
          <p:nvPr>
            <p:ph type="title"/>
          </p:nvPr>
        </p:nvSpPr>
        <p:spPr>
          <a:xfrm>
            <a:off x="369277" y="120539"/>
            <a:ext cx="7746023" cy="1400530"/>
          </a:xfrm>
        </p:spPr>
        <p:txBody>
          <a:bodyPr/>
          <a:lstStyle/>
          <a:p>
            <a:pPr algn="ctr"/>
            <a:r>
              <a:rPr lang="en-GB" dirty="0"/>
              <a:t>What was that Partnership?</a:t>
            </a:r>
            <a:br>
              <a:rPr lang="en-GB" dirty="0"/>
            </a:br>
            <a:r>
              <a:rPr lang="en-GB" dirty="0"/>
              <a:t>Who were the partners?</a:t>
            </a:r>
          </a:p>
        </p:txBody>
      </p:sp>
      <p:sp>
        <p:nvSpPr>
          <p:cNvPr id="3" name="Content Placeholder 2">
            <a:extLst>
              <a:ext uri="{FF2B5EF4-FFF2-40B4-BE49-F238E27FC236}">
                <a16:creationId xmlns:a16="http://schemas.microsoft.com/office/drawing/2014/main" id="{2A07B664-4DCF-40F3-BD4F-D2B1CD99D433}"/>
              </a:ext>
            </a:extLst>
          </p:cNvPr>
          <p:cNvSpPr>
            <a:spLocks noGrp="1"/>
          </p:cNvSpPr>
          <p:nvPr>
            <p:ph idx="1"/>
          </p:nvPr>
        </p:nvSpPr>
        <p:spPr>
          <a:xfrm>
            <a:off x="167053" y="1521069"/>
            <a:ext cx="8880231" cy="5178669"/>
          </a:xfrm>
        </p:spPr>
        <p:txBody>
          <a:bodyPr>
            <a:normAutofit/>
          </a:bodyPr>
          <a:lstStyle/>
          <a:p>
            <a:r>
              <a:rPr lang="en-GB" sz="2400" dirty="0"/>
              <a:t>Acts 16:13  On the Sabbath we went outside the city gate to the river, where we expected to find a place of prayer. We sat down and began to speak to the women who had gathered there. </a:t>
            </a:r>
          </a:p>
          <a:p>
            <a:r>
              <a:rPr lang="en-GB" sz="2400" dirty="0"/>
              <a:t>Acts 16:14  One of those listening was a woman from the city of Thyatira named Lydia, a dealer in purple cloth. She was a worshiper of God. The Lord opened her heart to respond to Paul's message. </a:t>
            </a:r>
          </a:p>
          <a:p>
            <a:r>
              <a:rPr lang="en-GB" sz="2400" dirty="0"/>
              <a:t>Acts 16:15  When she and the members of her household were baptized, she invited us to her home. "If you consider me a believer in the Lord," she said, "come and stay at my house." And she persuaded us. </a:t>
            </a:r>
          </a:p>
          <a:p>
            <a:pPr marL="0" indent="0">
              <a:buNone/>
            </a:pPr>
            <a:endParaRPr lang="en-GB" dirty="0"/>
          </a:p>
        </p:txBody>
      </p:sp>
    </p:spTree>
    <p:extLst>
      <p:ext uri="{BB962C8B-B14F-4D97-AF65-F5344CB8AC3E}">
        <p14:creationId xmlns:p14="http://schemas.microsoft.com/office/powerpoint/2010/main" val="27463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685A-46A0-41F0-8164-B803C3282F04}"/>
              </a:ext>
            </a:extLst>
          </p:cNvPr>
          <p:cNvSpPr>
            <a:spLocks noGrp="1"/>
          </p:cNvSpPr>
          <p:nvPr>
            <p:ph type="title"/>
          </p:nvPr>
        </p:nvSpPr>
        <p:spPr>
          <a:xfrm>
            <a:off x="379202" y="158262"/>
            <a:ext cx="8149336" cy="1400530"/>
          </a:xfrm>
        </p:spPr>
        <p:txBody>
          <a:bodyPr/>
          <a:lstStyle/>
          <a:p>
            <a:pPr algn="ctr"/>
            <a:r>
              <a:rPr lang="en-GB" dirty="0"/>
              <a:t>What was that Partnership?</a:t>
            </a:r>
            <a:br>
              <a:rPr lang="en-GB" dirty="0"/>
            </a:br>
            <a:r>
              <a:rPr lang="en-GB" dirty="0"/>
              <a:t>Who were the partners?</a:t>
            </a:r>
          </a:p>
        </p:txBody>
      </p:sp>
      <p:sp>
        <p:nvSpPr>
          <p:cNvPr id="3" name="Content Placeholder 2">
            <a:extLst>
              <a:ext uri="{FF2B5EF4-FFF2-40B4-BE49-F238E27FC236}">
                <a16:creationId xmlns:a16="http://schemas.microsoft.com/office/drawing/2014/main" id="{2A07B664-4DCF-40F3-BD4F-D2B1CD99D433}"/>
              </a:ext>
            </a:extLst>
          </p:cNvPr>
          <p:cNvSpPr>
            <a:spLocks noGrp="1"/>
          </p:cNvSpPr>
          <p:nvPr>
            <p:ph idx="1"/>
          </p:nvPr>
        </p:nvSpPr>
        <p:spPr>
          <a:xfrm>
            <a:off x="167053" y="1521069"/>
            <a:ext cx="8880231" cy="5178669"/>
          </a:xfrm>
        </p:spPr>
        <p:txBody>
          <a:bodyPr>
            <a:normAutofit/>
          </a:bodyPr>
          <a:lstStyle/>
          <a:p>
            <a:r>
              <a:rPr lang="en-GB" sz="2400" dirty="0"/>
              <a:t>Acts 16:13  On the Sabbath we went outside the city gate to the river, where we expected to find a place of prayer. We sat down and began </a:t>
            </a:r>
            <a:r>
              <a:rPr lang="en-GB" sz="2400" b="1" dirty="0">
                <a:solidFill>
                  <a:srgbClr val="FFFF00"/>
                </a:solidFill>
              </a:rPr>
              <a:t>to speak to the women who had gathered there. </a:t>
            </a:r>
          </a:p>
          <a:p>
            <a:r>
              <a:rPr lang="en-GB" sz="2400" dirty="0"/>
              <a:t>Acts 16:14  One of those listening was </a:t>
            </a:r>
            <a:r>
              <a:rPr lang="en-GB" sz="2400" b="1" dirty="0">
                <a:solidFill>
                  <a:srgbClr val="FFFF00"/>
                </a:solidFill>
              </a:rPr>
              <a:t>a woman from the city of Thyatira named Lydia, </a:t>
            </a:r>
            <a:r>
              <a:rPr lang="en-GB" sz="2400" dirty="0"/>
              <a:t>a dealer in purple cloth. She was a worshiper of God. </a:t>
            </a:r>
            <a:r>
              <a:rPr lang="en-GB" sz="2400" b="1" dirty="0">
                <a:solidFill>
                  <a:srgbClr val="FFFF00"/>
                </a:solidFill>
              </a:rPr>
              <a:t>The Lord opened her heart to respond to Paul's message.</a:t>
            </a:r>
            <a:r>
              <a:rPr lang="en-GB" sz="2400" dirty="0"/>
              <a:t> </a:t>
            </a:r>
          </a:p>
          <a:p>
            <a:r>
              <a:rPr lang="en-GB" sz="2400" dirty="0"/>
              <a:t>Acts 16:15  When </a:t>
            </a:r>
            <a:r>
              <a:rPr lang="en-GB" sz="2400" b="1" dirty="0">
                <a:solidFill>
                  <a:srgbClr val="FFFF00"/>
                </a:solidFill>
              </a:rPr>
              <a:t>she and the members of her household were baptized</a:t>
            </a:r>
            <a:r>
              <a:rPr lang="en-GB" sz="2400" dirty="0"/>
              <a:t>, she invited us to her home. "If you consider me a believer in the Lord," she said, "come and stay at my house." And she persuaded us. </a:t>
            </a:r>
          </a:p>
          <a:p>
            <a:pPr marL="0" indent="0">
              <a:buNone/>
            </a:pPr>
            <a:endParaRPr lang="en-GB" dirty="0"/>
          </a:p>
        </p:txBody>
      </p:sp>
    </p:spTree>
    <p:extLst>
      <p:ext uri="{BB962C8B-B14F-4D97-AF65-F5344CB8AC3E}">
        <p14:creationId xmlns:p14="http://schemas.microsoft.com/office/powerpoint/2010/main" val="380278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685A-46A0-41F0-8164-B803C3282F04}"/>
              </a:ext>
            </a:extLst>
          </p:cNvPr>
          <p:cNvSpPr>
            <a:spLocks noGrp="1"/>
          </p:cNvSpPr>
          <p:nvPr>
            <p:ph type="title"/>
          </p:nvPr>
        </p:nvSpPr>
        <p:spPr>
          <a:xfrm>
            <a:off x="291279" y="158262"/>
            <a:ext cx="8360352" cy="1400530"/>
          </a:xfrm>
        </p:spPr>
        <p:txBody>
          <a:bodyPr/>
          <a:lstStyle/>
          <a:p>
            <a:pPr algn="ctr"/>
            <a:r>
              <a:rPr lang="en-GB" dirty="0"/>
              <a:t>What was that Partnership?</a:t>
            </a:r>
            <a:br>
              <a:rPr lang="en-GB" dirty="0"/>
            </a:br>
            <a:r>
              <a:rPr lang="en-GB" dirty="0"/>
              <a:t>Who were the partners?</a:t>
            </a:r>
          </a:p>
        </p:txBody>
      </p:sp>
      <p:sp>
        <p:nvSpPr>
          <p:cNvPr id="3" name="Content Placeholder 2">
            <a:extLst>
              <a:ext uri="{FF2B5EF4-FFF2-40B4-BE49-F238E27FC236}">
                <a16:creationId xmlns:a16="http://schemas.microsoft.com/office/drawing/2014/main" id="{2A07B664-4DCF-40F3-BD4F-D2B1CD99D433}"/>
              </a:ext>
            </a:extLst>
          </p:cNvPr>
          <p:cNvSpPr>
            <a:spLocks noGrp="1"/>
          </p:cNvSpPr>
          <p:nvPr>
            <p:ph idx="1"/>
          </p:nvPr>
        </p:nvSpPr>
        <p:spPr>
          <a:xfrm>
            <a:off x="167053" y="1521069"/>
            <a:ext cx="8880231" cy="5178669"/>
          </a:xfrm>
        </p:spPr>
        <p:txBody>
          <a:bodyPr>
            <a:normAutofit/>
          </a:bodyPr>
          <a:lstStyle/>
          <a:p>
            <a:r>
              <a:rPr lang="en-GB" sz="2400" dirty="0"/>
              <a:t>Acts 16:13  On the Sabbath </a:t>
            </a:r>
            <a:r>
              <a:rPr lang="en-GB" sz="2400" b="1" dirty="0">
                <a:solidFill>
                  <a:srgbClr val="FFFF00"/>
                </a:solidFill>
              </a:rPr>
              <a:t>we</a:t>
            </a:r>
            <a:r>
              <a:rPr lang="en-GB" sz="2400" dirty="0"/>
              <a:t> went outside the city gate to the river, where we expected to find a place of prayer. </a:t>
            </a:r>
            <a:r>
              <a:rPr lang="en-GB" sz="2400" b="1" dirty="0">
                <a:solidFill>
                  <a:srgbClr val="FFFF00"/>
                </a:solidFill>
              </a:rPr>
              <a:t>We </a:t>
            </a:r>
            <a:r>
              <a:rPr lang="en-GB" sz="2400" dirty="0"/>
              <a:t>sat down and began </a:t>
            </a:r>
            <a:r>
              <a:rPr lang="en-GB" sz="2400" b="1" dirty="0">
                <a:solidFill>
                  <a:srgbClr val="FFFF00"/>
                </a:solidFill>
              </a:rPr>
              <a:t>to speak to the women who had gathered there. </a:t>
            </a:r>
          </a:p>
          <a:p>
            <a:r>
              <a:rPr lang="en-GB" sz="2400" dirty="0"/>
              <a:t>Acts 16:14  One of those listening was </a:t>
            </a:r>
            <a:r>
              <a:rPr lang="en-GB" sz="2400" b="1" dirty="0">
                <a:solidFill>
                  <a:srgbClr val="FFFF00"/>
                </a:solidFill>
              </a:rPr>
              <a:t>a woman from the city of Thyatira named Lydia, </a:t>
            </a:r>
            <a:r>
              <a:rPr lang="en-GB" sz="2400" dirty="0"/>
              <a:t>a dealer in purple cloth. She was a worshipper of God</a:t>
            </a:r>
            <a:r>
              <a:rPr lang="en-GB" sz="2400" b="1" dirty="0">
                <a:solidFill>
                  <a:srgbClr val="FFFF00"/>
                </a:solidFill>
              </a:rPr>
              <a:t>. The Lord opened her heart to respond to Paul's message</a:t>
            </a:r>
            <a:r>
              <a:rPr lang="en-GB" sz="2400" dirty="0"/>
              <a:t>. </a:t>
            </a:r>
          </a:p>
          <a:p>
            <a:r>
              <a:rPr lang="en-GB" sz="2400" dirty="0"/>
              <a:t>Acts 16:15  When </a:t>
            </a:r>
            <a:r>
              <a:rPr lang="en-GB" sz="2400" b="1" dirty="0">
                <a:solidFill>
                  <a:srgbClr val="FFFF00"/>
                </a:solidFill>
              </a:rPr>
              <a:t>she and the members of her household were baptized</a:t>
            </a:r>
            <a:r>
              <a:rPr lang="en-GB" sz="2400" dirty="0"/>
              <a:t>, she invited us to her home. "If you consider me a believer in the Lord," she said, "come and stay at my house." And she persuaded </a:t>
            </a:r>
            <a:r>
              <a:rPr lang="en-GB" sz="2400" b="1" dirty="0">
                <a:solidFill>
                  <a:srgbClr val="FFFF00"/>
                </a:solidFill>
              </a:rPr>
              <a:t>us</a:t>
            </a:r>
            <a:r>
              <a:rPr lang="en-GB" sz="2400" dirty="0"/>
              <a:t>. </a:t>
            </a:r>
          </a:p>
          <a:p>
            <a:pPr marL="0" indent="0">
              <a:buNone/>
            </a:pPr>
            <a:endParaRPr lang="en-GB" dirty="0"/>
          </a:p>
        </p:txBody>
      </p:sp>
    </p:spTree>
    <p:extLst>
      <p:ext uri="{BB962C8B-B14F-4D97-AF65-F5344CB8AC3E}">
        <p14:creationId xmlns:p14="http://schemas.microsoft.com/office/powerpoint/2010/main" val="386254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0437-C44F-42E0-81D7-D1F505979647}"/>
              </a:ext>
            </a:extLst>
          </p:cNvPr>
          <p:cNvSpPr>
            <a:spLocks noGrp="1"/>
          </p:cNvSpPr>
          <p:nvPr>
            <p:ph type="title"/>
          </p:nvPr>
        </p:nvSpPr>
        <p:spPr>
          <a:xfrm>
            <a:off x="5355331" y="338819"/>
            <a:ext cx="3788668" cy="1442153"/>
          </a:xfrm>
        </p:spPr>
        <p:txBody>
          <a:bodyPr>
            <a:normAutofit fontScale="90000"/>
          </a:bodyPr>
          <a:lstStyle/>
          <a:p>
            <a:pPr algn="ctr"/>
            <a:r>
              <a:rPr lang="en-GB" sz="3100" dirty="0"/>
              <a:t>Traditional site of meeting in Philippi – where it all began! </a:t>
            </a:r>
          </a:p>
        </p:txBody>
      </p:sp>
      <p:pic>
        <p:nvPicPr>
          <p:cNvPr id="3077" name="Picture 2" descr="Image result for river at Philippi">
            <a:extLst>
              <a:ext uri="{FF2B5EF4-FFF2-40B4-BE49-F238E27FC236}">
                <a16:creationId xmlns:a16="http://schemas.microsoft.com/office/drawing/2014/main" id="{D3BD259E-B8A1-47D2-89F7-EA483D03AC5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4638" y="720969"/>
            <a:ext cx="5170693" cy="5298831"/>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6D3BFDE-B002-43E1-915C-5F5E23F8C3E8}"/>
              </a:ext>
            </a:extLst>
          </p:cNvPr>
          <p:cNvSpPr>
            <a:spLocks noGrp="1"/>
          </p:cNvSpPr>
          <p:nvPr>
            <p:ph idx="1"/>
          </p:nvPr>
        </p:nvSpPr>
        <p:spPr/>
        <p:txBody>
          <a:bodyPr/>
          <a:lstStyle/>
          <a:p>
            <a:endParaRPr lang="en-GB" dirty="0"/>
          </a:p>
        </p:txBody>
      </p:sp>
      <p:pic>
        <p:nvPicPr>
          <p:cNvPr id="10" name="Picture 1" descr="15_Paul_Antioch_Philippi_1024.jpg">
            <a:extLst>
              <a:ext uri="{FF2B5EF4-FFF2-40B4-BE49-F238E27FC236}">
                <a16:creationId xmlns:a16="http://schemas.microsoft.com/office/drawing/2014/main" id="{2DF22DB8-FDCE-4CA7-A3B5-F6483F14300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5816" y="2951171"/>
            <a:ext cx="4818184" cy="327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0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in)">
                                      <p:cBhvr>
                                        <p:cTn id="7" dur="2000"/>
                                        <p:tgtEl>
                                          <p:spTgt spid="307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CF3F-F9E8-48F0-882F-BBEA367B373C}"/>
              </a:ext>
            </a:extLst>
          </p:cNvPr>
          <p:cNvSpPr>
            <a:spLocks noGrp="1"/>
          </p:cNvSpPr>
          <p:nvPr>
            <p:ph type="title"/>
          </p:nvPr>
        </p:nvSpPr>
        <p:spPr/>
        <p:txBody>
          <a:bodyPr/>
          <a:lstStyle/>
          <a:p>
            <a:pPr algn="ctr"/>
            <a:r>
              <a:rPr lang="en-GB" dirty="0"/>
              <a:t>But who was there?</a:t>
            </a:r>
          </a:p>
        </p:txBody>
      </p:sp>
      <p:sp>
        <p:nvSpPr>
          <p:cNvPr id="3" name="Content Placeholder 2">
            <a:extLst>
              <a:ext uri="{FF2B5EF4-FFF2-40B4-BE49-F238E27FC236}">
                <a16:creationId xmlns:a16="http://schemas.microsoft.com/office/drawing/2014/main" id="{93D45D59-CE76-48D0-803F-6C6F514EA839}"/>
              </a:ext>
            </a:extLst>
          </p:cNvPr>
          <p:cNvSpPr>
            <a:spLocks noGrp="1"/>
          </p:cNvSpPr>
          <p:nvPr>
            <p:ph idx="1"/>
          </p:nvPr>
        </p:nvSpPr>
        <p:spPr>
          <a:xfrm>
            <a:off x="413238" y="1548637"/>
            <a:ext cx="8563707" cy="5537963"/>
          </a:xfrm>
        </p:spPr>
        <p:txBody>
          <a:bodyPr>
            <a:noAutofit/>
          </a:bodyPr>
          <a:lstStyle/>
          <a:p>
            <a:r>
              <a:rPr lang="en-GB" sz="2400" dirty="0"/>
              <a:t>Paul  - a learned Jewish Scholar and a Roman citizen </a:t>
            </a:r>
          </a:p>
          <a:p>
            <a:r>
              <a:rPr lang="en-GB" sz="2400" dirty="0"/>
              <a:t>Silas – a prophet, faithful brother a Jew and a Roman citizen</a:t>
            </a:r>
          </a:p>
          <a:p>
            <a:r>
              <a:rPr lang="en-GB" sz="2400" dirty="0"/>
              <a:t>Luke – a learned historian and doctor (the beloved physician Colossians 4:17) and a Gentile</a:t>
            </a:r>
          </a:p>
          <a:p>
            <a:pPr marL="0" indent="0">
              <a:buNone/>
            </a:pPr>
            <a:r>
              <a:rPr lang="en-GB" sz="2400" dirty="0"/>
              <a:t>(Almost certainly spoke Greek as a mother tongue)</a:t>
            </a:r>
          </a:p>
          <a:p>
            <a:r>
              <a:rPr lang="en-GB" sz="2400" dirty="0"/>
              <a:t>Timothy – mixed Jewish/ Gentile parentage</a:t>
            </a:r>
          </a:p>
          <a:p>
            <a:r>
              <a:rPr lang="en-GB" sz="2400" dirty="0"/>
              <a:t>Lydia – a successful business woman and a native of Thyatira</a:t>
            </a:r>
          </a:p>
          <a:p>
            <a:r>
              <a:rPr lang="en-GB" sz="2400" dirty="0"/>
              <a:t>The family of Lydia</a:t>
            </a:r>
          </a:p>
          <a:p>
            <a:r>
              <a:rPr lang="en-GB" sz="2400" dirty="0"/>
              <a:t>Other ladies</a:t>
            </a:r>
          </a:p>
        </p:txBody>
      </p:sp>
      <p:sp>
        <p:nvSpPr>
          <p:cNvPr id="4" name="Rectangle 3">
            <a:extLst>
              <a:ext uri="{FF2B5EF4-FFF2-40B4-BE49-F238E27FC236}">
                <a16:creationId xmlns:a16="http://schemas.microsoft.com/office/drawing/2014/main" id="{62A553B2-AB16-4B66-881B-F71DE77D1631}"/>
              </a:ext>
            </a:extLst>
          </p:cNvPr>
          <p:cNvSpPr/>
          <p:nvPr/>
        </p:nvSpPr>
        <p:spPr>
          <a:xfrm>
            <a:off x="5828067" y="4936647"/>
            <a:ext cx="314887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rPr>
              <a:t>Very mixed</a:t>
            </a:r>
          </a:p>
          <a:p>
            <a:pPr algn="ctr"/>
            <a:r>
              <a:rPr lang="en-US" sz="3200" b="1" dirty="0">
                <a:ln/>
                <a:solidFill>
                  <a:schemeClr val="accent4"/>
                </a:solidFill>
              </a:rPr>
              <a:t>g</a:t>
            </a:r>
            <a:r>
              <a:rPr lang="en-US" sz="3200" b="1" cap="none" spc="0" dirty="0">
                <a:ln/>
                <a:solidFill>
                  <a:schemeClr val="accent4"/>
                </a:solidFill>
                <a:effectLst/>
              </a:rPr>
              <a:t>roup </a:t>
            </a:r>
            <a:endParaRPr lang="en-US" sz="3200" b="1" dirty="0">
              <a:ln/>
              <a:solidFill>
                <a:schemeClr val="accent4"/>
              </a:solidFill>
            </a:endParaRPr>
          </a:p>
          <a:p>
            <a:pPr algn="ctr"/>
            <a:r>
              <a:rPr lang="en-US" sz="3200" b="1" dirty="0">
                <a:ln/>
                <a:solidFill>
                  <a:schemeClr val="accent4"/>
                </a:solidFill>
              </a:rPr>
              <a:t>i</a:t>
            </a:r>
            <a:r>
              <a:rPr lang="en-US" sz="3200" b="1" cap="none" spc="0" dirty="0">
                <a:ln/>
                <a:solidFill>
                  <a:schemeClr val="accent4"/>
                </a:solidFill>
                <a:effectLst/>
              </a:rPr>
              <a:t>n every way</a:t>
            </a:r>
          </a:p>
        </p:txBody>
      </p:sp>
    </p:spTree>
    <p:extLst>
      <p:ext uri="{BB962C8B-B14F-4D97-AF65-F5344CB8AC3E}">
        <p14:creationId xmlns:p14="http://schemas.microsoft.com/office/powerpoint/2010/main" val="23114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3000" fill="hold"/>
                                        <p:tgtEl>
                                          <p:spTgt spid="4"/>
                                        </p:tgtEl>
                                        <p:attrNameLst>
                                          <p:attrName>ppt_w</p:attrName>
                                        </p:attrNameLst>
                                      </p:cBhvr>
                                      <p:tavLst>
                                        <p:tav tm="0">
                                          <p:val>
                                            <p:fltVal val="0"/>
                                          </p:val>
                                        </p:tav>
                                        <p:tav tm="100000">
                                          <p:val>
                                            <p:strVal val="#ppt_w"/>
                                          </p:val>
                                        </p:tav>
                                      </p:tavLst>
                                    </p:anim>
                                    <p:anim calcmode="lin" valueType="num">
                                      <p:cBhvr>
                                        <p:cTn id="48" dur="3000" fill="hold"/>
                                        <p:tgtEl>
                                          <p:spTgt spid="4"/>
                                        </p:tgtEl>
                                        <p:attrNameLst>
                                          <p:attrName>ppt_h</p:attrName>
                                        </p:attrNameLst>
                                      </p:cBhvr>
                                      <p:tavLst>
                                        <p:tav tm="0">
                                          <p:val>
                                            <p:fltVal val="0"/>
                                          </p:val>
                                        </p:tav>
                                        <p:tav tm="100000">
                                          <p:val>
                                            <p:strVal val="#ppt_h"/>
                                          </p:val>
                                        </p:tav>
                                      </p:tavLst>
                                    </p:anim>
                                    <p:animEffect transition="in" filter="fade">
                                      <p:cBhvr>
                                        <p:cTn id="4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09_Paul_Silas_Prison_1024.jpg">
            <a:extLst>
              <a:ext uri="{FF2B5EF4-FFF2-40B4-BE49-F238E27FC236}">
                <a16:creationId xmlns:a16="http://schemas.microsoft.com/office/drawing/2014/main" id="{99609948-AA53-46C4-A1D5-0933041CBE4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7386813-BA73-408A-80BB-8D500BD7692E}"/>
              </a:ext>
            </a:extLst>
          </p:cNvPr>
          <p:cNvSpPr/>
          <p:nvPr/>
        </p:nvSpPr>
        <p:spPr>
          <a:xfrm>
            <a:off x="1207772" y="5068697"/>
            <a:ext cx="6271268" cy="1200329"/>
          </a:xfrm>
          <a:prstGeom prst="rect">
            <a:avLst/>
          </a:prstGeom>
          <a:solidFill>
            <a:schemeClr val="bg2"/>
          </a:solidFill>
        </p:spPr>
        <p:txBody>
          <a:bodyPr wrap="none" lIns="91440" tIns="45720" rIns="91440" bIns="45720">
            <a:spAutoFit/>
          </a:bodyPr>
          <a:lstStyle/>
          <a:p>
            <a:pPr algn="ctr"/>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Soon a Jailor and his family</a:t>
            </a:r>
          </a:p>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were added</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4635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10_Paul_Silas_Prison_1024.jpg">
            <a:extLst>
              <a:ext uri="{FF2B5EF4-FFF2-40B4-BE49-F238E27FC236}">
                <a16:creationId xmlns:a16="http://schemas.microsoft.com/office/drawing/2014/main" id="{F1C56259-BEA3-4BAC-B253-13EE226D077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A224AF0-1C7F-4EE3-9AD9-68FF36E557F3}"/>
              </a:ext>
            </a:extLst>
          </p:cNvPr>
          <p:cNvSpPr/>
          <p:nvPr/>
        </p:nvSpPr>
        <p:spPr>
          <a:xfrm>
            <a:off x="3311278" y="5385220"/>
            <a:ext cx="2961067" cy="584775"/>
          </a:xfrm>
          <a:prstGeom prst="rect">
            <a:avLst/>
          </a:prstGeom>
          <a:solidFill>
            <a:schemeClr val="bg1"/>
          </a:solidFill>
        </p:spPr>
        <p:txBody>
          <a:bodyPr wrap="non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nd baptized!</a:t>
            </a:r>
          </a:p>
        </p:txBody>
      </p:sp>
    </p:spTree>
    <p:extLst>
      <p:ext uri="{BB962C8B-B14F-4D97-AF65-F5344CB8AC3E}">
        <p14:creationId xmlns:p14="http://schemas.microsoft.com/office/powerpoint/2010/main" val="327514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CC9-B397-443D-BF55-119F15B6752C}"/>
              </a:ext>
            </a:extLst>
          </p:cNvPr>
          <p:cNvSpPr>
            <a:spLocks noGrp="1"/>
          </p:cNvSpPr>
          <p:nvPr>
            <p:ph type="title"/>
          </p:nvPr>
        </p:nvSpPr>
        <p:spPr>
          <a:xfrm>
            <a:off x="61547" y="452718"/>
            <a:ext cx="9003322" cy="1400530"/>
          </a:xfrm>
        </p:spPr>
        <p:txBody>
          <a:bodyPr/>
          <a:lstStyle/>
          <a:p>
            <a:pPr algn="ctr"/>
            <a:r>
              <a:rPr lang="en-GB" dirty="0"/>
              <a:t>Why was there such an unexpected result?</a:t>
            </a:r>
          </a:p>
        </p:txBody>
      </p:sp>
      <p:sp>
        <p:nvSpPr>
          <p:cNvPr id="3" name="Content Placeholder 2">
            <a:extLst>
              <a:ext uri="{FF2B5EF4-FFF2-40B4-BE49-F238E27FC236}">
                <a16:creationId xmlns:a16="http://schemas.microsoft.com/office/drawing/2014/main" id="{7085C33D-D1B9-47D1-9BBA-7D9767AFA747}"/>
              </a:ext>
            </a:extLst>
          </p:cNvPr>
          <p:cNvSpPr>
            <a:spLocks noGrp="1"/>
          </p:cNvSpPr>
          <p:nvPr>
            <p:ph idx="1"/>
          </p:nvPr>
        </p:nvSpPr>
        <p:spPr>
          <a:xfrm>
            <a:off x="827700" y="2052925"/>
            <a:ext cx="7859100" cy="4195481"/>
          </a:xfrm>
        </p:spPr>
        <p:txBody>
          <a:bodyPr>
            <a:normAutofit/>
          </a:bodyPr>
          <a:lstStyle/>
          <a:p>
            <a:r>
              <a:rPr lang="en-GB" sz="3200" dirty="0"/>
              <a:t>Partnership with God – being where they were called by God. Acts 16:10</a:t>
            </a:r>
          </a:p>
          <a:p>
            <a:pPr marL="0" indent="0">
              <a:buNone/>
            </a:pPr>
            <a:endParaRPr lang="en-GB" sz="3200" dirty="0"/>
          </a:p>
          <a:p>
            <a:r>
              <a:rPr lang="en-GB" sz="3200" dirty="0"/>
              <a:t>Understanding what the Gospel meant – “they were all one in Christ Jesus” Galatians 3:28</a:t>
            </a:r>
          </a:p>
        </p:txBody>
      </p:sp>
    </p:spTree>
    <p:extLst>
      <p:ext uri="{BB962C8B-B14F-4D97-AF65-F5344CB8AC3E}">
        <p14:creationId xmlns:p14="http://schemas.microsoft.com/office/powerpoint/2010/main" val="8685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B733-4E79-4B6A-8B8A-D95418174C8F}"/>
              </a:ext>
            </a:extLst>
          </p:cNvPr>
          <p:cNvSpPr>
            <a:spLocks noGrp="1"/>
          </p:cNvSpPr>
          <p:nvPr>
            <p:ph type="title"/>
          </p:nvPr>
        </p:nvSpPr>
        <p:spPr/>
        <p:txBody>
          <a:bodyPr/>
          <a:lstStyle/>
          <a:p>
            <a:pPr algn="ctr"/>
            <a:r>
              <a:rPr lang="en-GB" dirty="0"/>
              <a:t>Key Lesson - How is partnership developed ?</a:t>
            </a:r>
          </a:p>
        </p:txBody>
      </p:sp>
      <p:sp>
        <p:nvSpPr>
          <p:cNvPr id="3" name="Content Placeholder 2">
            <a:extLst>
              <a:ext uri="{FF2B5EF4-FFF2-40B4-BE49-F238E27FC236}">
                <a16:creationId xmlns:a16="http://schemas.microsoft.com/office/drawing/2014/main" id="{C7BE7809-ADF8-4951-BB26-69D8C776D04A}"/>
              </a:ext>
            </a:extLst>
          </p:cNvPr>
          <p:cNvSpPr>
            <a:spLocks noGrp="1"/>
          </p:cNvSpPr>
          <p:nvPr>
            <p:ph idx="1"/>
          </p:nvPr>
        </p:nvSpPr>
        <p:spPr>
          <a:xfrm>
            <a:off x="827700" y="2052925"/>
            <a:ext cx="7674462" cy="4195481"/>
          </a:xfrm>
        </p:spPr>
        <p:txBody>
          <a:bodyPr>
            <a:normAutofit/>
          </a:bodyPr>
          <a:lstStyle/>
          <a:p>
            <a:pPr marL="0" indent="0" algn="just">
              <a:buNone/>
            </a:pPr>
            <a:r>
              <a:rPr lang="en-GB" sz="2800" dirty="0"/>
              <a:t>Therefore if you have any encouragement from being united with Christ, if any comfort from his love, if any common sharing in the Spirit, if any tenderness and compassion, then make my joy complete by being like-minded, having the same love, being one in spirit and of one mind.</a:t>
            </a:r>
          </a:p>
          <a:p>
            <a:pPr marL="0" indent="0">
              <a:buNone/>
            </a:pPr>
            <a:r>
              <a:rPr lang="en-GB" sz="2800" dirty="0"/>
              <a:t>							 		</a:t>
            </a:r>
          </a:p>
          <a:p>
            <a:pPr marL="0" indent="0">
              <a:buNone/>
            </a:pPr>
            <a:r>
              <a:rPr lang="en-GB" sz="2800" dirty="0"/>
              <a:t>										Philippians 2:1&amp;2</a:t>
            </a:r>
          </a:p>
          <a:p>
            <a:endParaRPr lang="en-GB" dirty="0"/>
          </a:p>
        </p:txBody>
      </p:sp>
    </p:spTree>
    <p:extLst>
      <p:ext uri="{BB962C8B-B14F-4D97-AF65-F5344CB8AC3E}">
        <p14:creationId xmlns:p14="http://schemas.microsoft.com/office/powerpoint/2010/main" val="237215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B733-4E79-4B6A-8B8A-D95418174C8F}"/>
              </a:ext>
            </a:extLst>
          </p:cNvPr>
          <p:cNvSpPr>
            <a:spLocks noGrp="1"/>
          </p:cNvSpPr>
          <p:nvPr>
            <p:ph type="title"/>
          </p:nvPr>
        </p:nvSpPr>
        <p:spPr/>
        <p:txBody>
          <a:bodyPr/>
          <a:lstStyle/>
          <a:p>
            <a:pPr algn="ctr"/>
            <a:r>
              <a:rPr lang="en-GB" dirty="0"/>
              <a:t>Key Lesson - How is partnership developed ?</a:t>
            </a:r>
          </a:p>
        </p:txBody>
      </p:sp>
      <p:sp>
        <p:nvSpPr>
          <p:cNvPr id="3" name="Content Placeholder 2">
            <a:extLst>
              <a:ext uri="{FF2B5EF4-FFF2-40B4-BE49-F238E27FC236}">
                <a16:creationId xmlns:a16="http://schemas.microsoft.com/office/drawing/2014/main" id="{C7BE7809-ADF8-4951-BB26-69D8C776D04A}"/>
              </a:ext>
            </a:extLst>
          </p:cNvPr>
          <p:cNvSpPr>
            <a:spLocks noGrp="1"/>
          </p:cNvSpPr>
          <p:nvPr>
            <p:ph idx="1"/>
          </p:nvPr>
        </p:nvSpPr>
        <p:spPr>
          <a:xfrm>
            <a:off x="827700" y="2052925"/>
            <a:ext cx="7674462" cy="4195481"/>
          </a:xfrm>
        </p:spPr>
        <p:txBody>
          <a:bodyPr>
            <a:normAutofit/>
          </a:bodyPr>
          <a:lstStyle/>
          <a:p>
            <a:pPr marL="0" indent="0" algn="just">
              <a:buNone/>
            </a:pPr>
            <a:r>
              <a:rPr lang="en-GB" sz="2800" dirty="0"/>
              <a:t>Therefore if you have any encouragement from being </a:t>
            </a:r>
            <a:r>
              <a:rPr lang="en-GB" sz="2800" b="1" dirty="0">
                <a:solidFill>
                  <a:srgbClr val="FFFF00"/>
                </a:solidFill>
              </a:rPr>
              <a:t>united with Christ</a:t>
            </a:r>
            <a:r>
              <a:rPr lang="en-GB" sz="2800" dirty="0"/>
              <a:t>, if any comfort from his love, if any common sharing in the Spirit, if any tenderness and compassion, then make my joy complete by being like-minded, having the same love, being one in spirit and of one mind.</a:t>
            </a:r>
          </a:p>
          <a:p>
            <a:pPr marL="0" indent="0">
              <a:buNone/>
            </a:pPr>
            <a:r>
              <a:rPr lang="en-GB" sz="2800" dirty="0"/>
              <a:t>	</a:t>
            </a:r>
            <a:r>
              <a:rPr lang="en-GB" sz="2800" b="1" dirty="0">
                <a:solidFill>
                  <a:srgbClr val="FFFF00"/>
                </a:solidFill>
              </a:rPr>
              <a:t>Relationship</a:t>
            </a:r>
            <a:r>
              <a:rPr lang="en-GB" sz="2800" dirty="0"/>
              <a:t>						 		</a:t>
            </a:r>
          </a:p>
          <a:p>
            <a:pPr marL="0" indent="0">
              <a:buNone/>
            </a:pPr>
            <a:r>
              <a:rPr lang="en-GB" sz="2800" dirty="0"/>
              <a:t>										Philippians 2:1&amp;2</a:t>
            </a:r>
          </a:p>
          <a:p>
            <a:endParaRPr lang="en-GB" dirty="0"/>
          </a:p>
        </p:txBody>
      </p:sp>
    </p:spTree>
    <p:extLst>
      <p:ext uri="{BB962C8B-B14F-4D97-AF65-F5344CB8AC3E}">
        <p14:creationId xmlns:p14="http://schemas.microsoft.com/office/powerpoint/2010/main" val="35966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6DB7-EE3B-4499-9CF4-7F224F9E694F}"/>
              </a:ext>
            </a:extLst>
          </p:cNvPr>
          <p:cNvSpPr>
            <a:spLocks noGrp="1"/>
          </p:cNvSpPr>
          <p:nvPr>
            <p:ph type="title"/>
          </p:nvPr>
        </p:nvSpPr>
        <p:spPr/>
        <p:txBody>
          <a:bodyPr/>
          <a:lstStyle/>
          <a:p>
            <a:pPr algn="ctr"/>
            <a:r>
              <a:rPr lang="en-GB" dirty="0"/>
              <a:t>Partnership – a Definition</a:t>
            </a:r>
          </a:p>
        </p:txBody>
      </p:sp>
      <p:sp>
        <p:nvSpPr>
          <p:cNvPr id="3" name="Content Placeholder 2">
            <a:extLst>
              <a:ext uri="{FF2B5EF4-FFF2-40B4-BE49-F238E27FC236}">
                <a16:creationId xmlns:a16="http://schemas.microsoft.com/office/drawing/2014/main" id="{59D1B446-856C-4A78-BE1B-B6C12600FF52}"/>
              </a:ext>
            </a:extLst>
          </p:cNvPr>
          <p:cNvSpPr>
            <a:spLocks noGrp="1"/>
          </p:cNvSpPr>
          <p:nvPr>
            <p:ph idx="1"/>
          </p:nvPr>
        </p:nvSpPr>
        <p:spPr>
          <a:xfrm>
            <a:off x="828436" y="1982586"/>
            <a:ext cx="6711654" cy="4195481"/>
          </a:xfrm>
        </p:spPr>
        <p:txBody>
          <a:bodyPr/>
          <a:lstStyle/>
          <a:p>
            <a:pPr marL="0" indent="0">
              <a:buNone/>
            </a:pPr>
            <a:endParaRPr lang="en-GB" dirty="0"/>
          </a:p>
          <a:p>
            <a:pPr marL="0" indent="0">
              <a:buNone/>
            </a:pPr>
            <a:r>
              <a:rPr lang="en-GB" dirty="0"/>
              <a:t>Greek word  - </a:t>
            </a:r>
            <a:r>
              <a:rPr lang="x-none" dirty="0"/>
              <a:t>koinōnia</a:t>
            </a:r>
            <a:endParaRPr lang="en-GB" dirty="0"/>
          </a:p>
          <a:p>
            <a:pPr marL="0" indent="0">
              <a:buNone/>
            </a:pPr>
            <a:r>
              <a:rPr lang="en-GB" dirty="0"/>
              <a:t>Translated and used in various ways in scripture</a:t>
            </a:r>
          </a:p>
          <a:p>
            <a:pPr marL="0" indent="0">
              <a:buNone/>
            </a:pPr>
            <a:endParaRPr lang="en-GB" dirty="0"/>
          </a:p>
          <a:p>
            <a:pPr marL="0" indent="0">
              <a:buNone/>
            </a:pPr>
            <a:r>
              <a:rPr lang="x-none" dirty="0"/>
              <a:t>1) a partner, associate, comrade, companion</a:t>
            </a:r>
            <a:endParaRPr lang="en-GB" dirty="0"/>
          </a:p>
          <a:p>
            <a:pPr marL="0" indent="0">
              <a:buNone/>
            </a:pPr>
            <a:r>
              <a:rPr lang="x-none" dirty="0"/>
              <a:t>2) a partner, sharer, in anything</a:t>
            </a:r>
            <a:endParaRPr lang="en-GB" dirty="0"/>
          </a:p>
          <a:p>
            <a:pPr marL="0" indent="0">
              <a:buNone/>
            </a:pPr>
            <a:r>
              <a:rPr lang="en-GB" dirty="0"/>
              <a:t>										Thayer</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7903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B733-4E79-4B6A-8B8A-D95418174C8F}"/>
              </a:ext>
            </a:extLst>
          </p:cNvPr>
          <p:cNvSpPr>
            <a:spLocks noGrp="1"/>
          </p:cNvSpPr>
          <p:nvPr>
            <p:ph type="title"/>
          </p:nvPr>
        </p:nvSpPr>
        <p:spPr/>
        <p:txBody>
          <a:bodyPr/>
          <a:lstStyle/>
          <a:p>
            <a:pPr algn="ctr"/>
            <a:r>
              <a:rPr lang="en-GB" dirty="0"/>
              <a:t>How is partnership developed ?</a:t>
            </a:r>
          </a:p>
        </p:txBody>
      </p:sp>
      <p:sp>
        <p:nvSpPr>
          <p:cNvPr id="3" name="Content Placeholder 2">
            <a:extLst>
              <a:ext uri="{FF2B5EF4-FFF2-40B4-BE49-F238E27FC236}">
                <a16:creationId xmlns:a16="http://schemas.microsoft.com/office/drawing/2014/main" id="{C7BE7809-ADF8-4951-BB26-69D8C776D04A}"/>
              </a:ext>
            </a:extLst>
          </p:cNvPr>
          <p:cNvSpPr>
            <a:spLocks noGrp="1"/>
          </p:cNvSpPr>
          <p:nvPr>
            <p:ph idx="1"/>
          </p:nvPr>
        </p:nvSpPr>
        <p:spPr>
          <a:xfrm>
            <a:off x="827700" y="2052925"/>
            <a:ext cx="7674462" cy="4195481"/>
          </a:xfrm>
        </p:spPr>
        <p:txBody>
          <a:bodyPr>
            <a:normAutofit lnSpcReduction="10000"/>
          </a:bodyPr>
          <a:lstStyle/>
          <a:p>
            <a:pPr marL="0" indent="0" algn="just">
              <a:buNone/>
            </a:pPr>
            <a:r>
              <a:rPr lang="en-GB" sz="2800" dirty="0"/>
              <a:t>Therefore if you have any encouragement from being </a:t>
            </a:r>
            <a:r>
              <a:rPr lang="en-GB" sz="2800" b="1" dirty="0">
                <a:solidFill>
                  <a:srgbClr val="FFFF00"/>
                </a:solidFill>
              </a:rPr>
              <a:t>united with Christ</a:t>
            </a:r>
            <a:r>
              <a:rPr lang="en-GB" sz="2800" dirty="0"/>
              <a:t>, if any comfort from his love, </a:t>
            </a:r>
            <a:r>
              <a:rPr lang="en-GB" sz="2800" b="1" dirty="0">
                <a:solidFill>
                  <a:srgbClr val="FFFF00"/>
                </a:solidFill>
              </a:rPr>
              <a:t>if any common sharing in the Spirit,</a:t>
            </a:r>
            <a:r>
              <a:rPr lang="en-GB" sz="2800" dirty="0"/>
              <a:t> if any tenderness and compassion, then make my joy complete by being like-minded, having the same love, being one in spirit and of one mind.</a:t>
            </a:r>
          </a:p>
          <a:p>
            <a:pPr marL="0" indent="0">
              <a:buNone/>
            </a:pPr>
            <a:r>
              <a:rPr lang="en-GB" sz="2800" dirty="0"/>
              <a:t>	</a:t>
            </a:r>
            <a:r>
              <a:rPr lang="en-GB" sz="2800" b="1" dirty="0">
                <a:solidFill>
                  <a:srgbClr val="FFFF00"/>
                </a:solidFill>
              </a:rPr>
              <a:t> Relationship,  Partnership</a:t>
            </a:r>
            <a:r>
              <a:rPr lang="en-GB" sz="2800" dirty="0"/>
              <a:t>						 		</a:t>
            </a:r>
          </a:p>
          <a:p>
            <a:pPr marL="0" indent="0">
              <a:buNone/>
            </a:pPr>
            <a:r>
              <a:rPr lang="en-GB" sz="2800" dirty="0"/>
              <a:t>										Philippians 2:1&amp;2</a:t>
            </a:r>
          </a:p>
          <a:p>
            <a:endParaRPr lang="en-GB" dirty="0"/>
          </a:p>
        </p:txBody>
      </p:sp>
    </p:spTree>
    <p:extLst>
      <p:ext uri="{BB962C8B-B14F-4D97-AF65-F5344CB8AC3E}">
        <p14:creationId xmlns:p14="http://schemas.microsoft.com/office/powerpoint/2010/main" val="3909575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B733-4E79-4B6A-8B8A-D95418174C8F}"/>
              </a:ext>
            </a:extLst>
          </p:cNvPr>
          <p:cNvSpPr>
            <a:spLocks noGrp="1"/>
          </p:cNvSpPr>
          <p:nvPr>
            <p:ph type="title"/>
          </p:nvPr>
        </p:nvSpPr>
        <p:spPr/>
        <p:txBody>
          <a:bodyPr/>
          <a:lstStyle/>
          <a:p>
            <a:pPr algn="ctr"/>
            <a:r>
              <a:rPr lang="en-GB" dirty="0"/>
              <a:t>How is partnership developed ?</a:t>
            </a:r>
          </a:p>
        </p:txBody>
      </p:sp>
      <p:sp>
        <p:nvSpPr>
          <p:cNvPr id="3" name="Content Placeholder 2">
            <a:extLst>
              <a:ext uri="{FF2B5EF4-FFF2-40B4-BE49-F238E27FC236}">
                <a16:creationId xmlns:a16="http://schemas.microsoft.com/office/drawing/2014/main" id="{C7BE7809-ADF8-4951-BB26-69D8C776D04A}"/>
              </a:ext>
            </a:extLst>
          </p:cNvPr>
          <p:cNvSpPr>
            <a:spLocks noGrp="1"/>
          </p:cNvSpPr>
          <p:nvPr>
            <p:ph idx="1"/>
          </p:nvPr>
        </p:nvSpPr>
        <p:spPr>
          <a:xfrm>
            <a:off x="827700" y="2052925"/>
            <a:ext cx="7674462" cy="4195481"/>
          </a:xfrm>
        </p:spPr>
        <p:txBody>
          <a:bodyPr>
            <a:normAutofit lnSpcReduction="10000"/>
          </a:bodyPr>
          <a:lstStyle/>
          <a:p>
            <a:pPr marL="0" indent="0" algn="just">
              <a:buNone/>
            </a:pPr>
            <a:r>
              <a:rPr lang="en-GB" sz="2800" dirty="0"/>
              <a:t>Therefore if you have any encouragement from being </a:t>
            </a:r>
            <a:r>
              <a:rPr lang="en-GB" sz="2800" b="1" dirty="0">
                <a:solidFill>
                  <a:srgbClr val="FFFF00"/>
                </a:solidFill>
              </a:rPr>
              <a:t>united with Christ</a:t>
            </a:r>
            <a:r>
              <a:rPr lang="en-GB" sz="2800" dirty="0"/>
              <a:t>, if any comfort from his love, </a:t>
            </a:r>
            <a:r>
              <a:rPr lang="en-GB" sz="2800" b="1" dirty="0">
                <a:solidFill>
                  <a:srgbClr val="FFFF00"/>
                </a:solidFill>
              </a:rPr>
              <a:t>if any common sharing in the Spirit,</a:t>
            </a:r>
            <a:r>
              <a:rPr lang="en-GB" sz="2800" dirty="0"/>
              <a:t> if any tenderness and compassion, then make my joy complete by </a:t>
            </a:r>
            <a:r>
              <a:rPr lang="en-GB" sz="2800" b="1" dirty="0">
                <a:solidFill>
                  <a:srgbClr val="FFFF00"/>
                </a:solidFill>
              </a:rPr>
              <a:t>being like-minded</a:t>
            </a:r>
            <a:r>
              <a:rPr lang="en-GB" sz="2800" dirty="0"/>
              <a:t>, having the same love, being one in spirit and of one mind.</a:t>
            </a:r>
          </a:p>
          <a:p>
            <a:pPr marL="0" indent="0">
              <a:buNone/>
            </a:pPr>
            <a:r>
              <a:rPr lang="en-GB" sz="2800" dirty="0"/>
              <a:t>	</a:t>
            </a:r>
            <a:r>
              <a:rPr lang="en-GB" sz="2800" b="1" dirty="0">
                <a:solidFill>
                  <a:srgbClr val="FFFF00"/>
                </a:solidFill>
              </a:rPr>
              <a:t>Relationship,  Partnership, Commitment</a:t>
            </a:r>
            <a:r>
              <a:rPr lang="en-GB" sz="2800" dirty="0"/>
              <a:t>				 		</a:t>
            </a:r>
          </a:p>
          <a:p>
            <a:pPr marL="0" indent="0">
              <a:buNone/>
            </a:pPr>
            <a:r>
              <a:rPr lang="en-GB" sz="2800" dirty="0"/>
              <a:t>										Philippians 2:1&amp;2</a:t>
            </a:r>
          </a:p>
          <a:p>
            <a:endParaRPr lang="en-GB" dirty="0"/>
          </a:p>
        </p:txBody>
      </p:sp>
    </p:spTree>
    <p:extLst>
      <p:ext uri="{BB962C8B-B14F-4D97-AF65-F5344CB8AC3E}">
        <p14:creationId xmlns:p14="http://schemas.microsoft.com/office/powerpoint/2010/main" val="1631876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CA85-826E-4B01-B32B-3EE21B0DF579}"/>
              </a:ext>
            </a:extLst>
          </p:cNvPr>
          <p:cNvSpPr>
            <a:spLocks noGrp="1"/>
          </p:cNvSpPr>
          <p:nvPr>
            <p:ph type="title"/>
          </p:nvPr>
        </p:nvSpPr>
        <p:spPr/>
        <p:txBody>
          <a:bodyPr/>
          <a:lstStyle/>
          <a:p>
            <a:pPr algn="ctr"/>
            <a:r>
              <a:rPr lang="en-GB" sz="3600" dirty="0"/>
              <a:t>What is the evidence of  a Holy Spirit driven Partnership?</a:t>
            </a:r>
          </a:p>
        </p:txBody>
      </p:sp>
      <p:sp>
        <p:nvSpPr>
          <p:cNvPr id="3" name="Content Placeholder 2">
            <a:extLst>
              <a:ext uri="{FF2B5EF4-FFF2-40B4-BE49-F238E27FC236}">
                <a16:creationId xmlns:a16="http://schemas.microsoft.com/office/drawing/2014/main" id="{0CC6AAEA-697B-49F0-B327-C8AD65941EDD}"/>
              </a:ext>
            </a:extLst>
          </p:cNvPr>
          <p:cNvSpPr>
            <a:spLocks noGrp="1"/>
          </p:cNvSpPr>
          <p:nvPr>
            <p:ph idx="1"/>
          </p:nvPr>
        </p:nvSpPr>
        <p:spPr>
          <a:xfrm>
            <a:off x="827699" y="2052925"/>
            <a:ext cx="7305185" cy="4195481"/>
          </a:xfrm>
        </p:spPr>
        <p:txBody>
          <a:bodyPr/>
          <a:lstStyle/>
          <a:p>
            <a:pPr marL="0" indent="0">
              <a:buNone/>
            </a:pPr>
            <a:r>
              <a:rPr lang="en-GB" sz="3200" dirty="0"/>
              <a:t>But even if I am being poured out like a drink offering on the sacrifice and service coming from your faith, I am glad and rejoice with all of you.                       Philippians 2:17</a:t>
            </a:r>
          </a:p>
          <a:p>
            <a:pPr marL="0" indent="0">
              <a:buNone/>
            </a:pPr>
            <a:endParaRPr lang="en-GB" dirty="0"/>
          </a:p>
        </p:txBody>
      </p:sp>
    </p:spTree>
    <p:extLst>
      <p:ext uri="{BB962C8B-B14F-4D97-AF65-F5344CB8AC3E}">
        <p14:creationId xmlns:p14="http://schemas.microsoft.com/office/powerpoint/2010/main" val="276659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CA85-826E-4B01-B32B-3EE21B0DF579}"/>
              </a:ext>
            </a:extLst>
          </p:cNvPr>
          <p:cNvSpPr>
            <a:spLocks noGrp="1"/>
          </p:cNvSpPr>
          <p:nvPr>
            <p:ph type="title"/>
          </p:nvPr>
        </p:nvSpPr>
        <p:spPr/>
        <p:txBody>
          <a:bodyPr/>
          <a:lstStyle/>
          <a:p>
            <a:pPr algn="ctr"/>
            <a:r>
              <a:rPr lang="en-GB" sz="3600" dirty="0"/>
              <a:t>What is the evidence of a Holy Spirit driven Partnership?</a:t>
            </a:r>
          </a:p>
        </p:txBody>
      </p:sp>
      <p:sp>
        <p:nvSpPr>
          <p:cNvPr id="3" name="Content Placeholder 2">
            <a:extLst>
              <a:ext uri="{FF2B5EF4-FFF2-40B4-BE49-F238E27FC236}">
                <a16:creationId xmlns:a16="http://schemas.microsoft.com/office/drawing/2014/main" id="{0CC6AAEA-697B-49F0-B327-C8AD65941EDD}"/>
              </a:ext>
            </a:extLst>
          </p:cNvPr>
          <p:cNvSpPr>
            <a:spLocks noGrp="1"/>
          </p:cNvSpPr>
          <p:nvPr>
            <p:ph idx="1"/>
          </p:nvPr>
        </p:nvSpPr>
        <p:spPr>
          <a:xfrm>
            <a:off x="827699" y="2052925"/>
            <a:ext cx="7305185" cy="4195481"/>
          </a:xfrm>
        </p:spPr>
        <p:txBody>
          <a:bodyPr/>
          <a:lstStyle/>
          <a:p>
            <a:pPr marL="0" indent="0">
              <a:buNone/>
            </a:pPr>
            <a:r>
              <a:rPr lang="en-GB" sz="3200" dirty="0"/>
              <a:t>But even if </a:t>
            </a:r>
            <a:r>
              <a:rPr lang="en-GB" sz="3200" b="1" dirty="0">
                <a:solidFill>
                  <a:srgbClr val="FFFF00"/>
                </a:solidFill>
              </a:rPr>
              <a:t>I am being poured out like a drink offering </a:t>
            </a:r>
            <a:r>
              <a:rPr lang="en-GB" sz="3200" dirty="0"/>
              <a:t>on the sacrifice and service coming from your faith, I am glad and rejoice with all of you.                       Philippians 2:17</a:t>
            </a:r>
          </a:p>
          <a:p>
            <a:pPr marL="0" indent="0">
              <a:buNone/>
            </a:pPr>
            <a:endParaRPr lang="en-GB" dirty="0"/>
          </a:p>
        </p:txBody>
      </p:sp>
    </p:spTree>
    <p:extLst>
      <p:ext uri="{BB962C8B-B14F-4D97-AF65-F5344CB8AC3E}">
        <p14:creationId xmlns:p14="http://schemas.microsoft.com/office/powerpoint/2010/main" val="166094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CA85-826E-4B01-B32B-3EE21B0DF579}"/>
              </a:ext>
            </a:extLst>
          </p:cNvPr>
          <p:cNvSpPr>
            <a:spLocks noGrp="1"/>
          </p:cNvSpPr>
          <p:nvPr>
            <p:ph type="title"/>
          </p:nvPr>
        </p:nvSpPr>
        <p:spPr/>
        <p:txBody>
          <a:bodyPr/>
          <a:lstStyle/>
          <a:p>
            <a:pPr algn="ctr"/>
            <a:r>
              <a:rPr lang="en-GB" sz="3600" dirty="0"/>
              <a:t>What is the evidence of a Holy Spirit driven Partnership?</a:t>
            </a:r>
          </a:p>
        </p:txBody>
      </p:sp>
      <p:sp>
        <p:nvSpPr>
          <p:cNvPr id="3" name="Content Placeholder 2">
            <a:extLst>
              <a:ext uri="{FF2B5EF4-FFF2-40B4-BE49-F238E27FC236}">
                <a16:creationId xmlns:a16="http://schemas.microsoft.com/office/drawing/2014/main" id="{0CC6AAEA-697B-49F0-B327-C8AD65941EDD}"/>
              </a:ext>
            </a:extLst>
          </p:cNvPr>
          <p:cNvSpPr>
            <a:spLocks noGrp="1"/>
          </p:cNvSpPr>
          <p:nvPr>
            <p:ph idx="1"/>
          </p:nvPr>
        </p:nvSpPr>
        <p:spPr>
          <a:xfrm>
            <a:off x="827699" y="2052925"/>
            <a:ext cx="7305185" cy="4195481"/>
          </a:xfrm>
        </p:spPr>
        <p:txBody>
          <a:bodyPr/>
          <a:lstStyle/>
          <a:p>
            <a:pPr marL="0" indent="0">
              <a:buNone/>
            </a:pPr>
            <a:r>
              <a:rPr lang="en-GB" sz="3200" dirty="0"/>
              <a:t>But even if </a:t>
            </a:r>
            <a:r>
              <a:rPr lang="en-GB" sz="3200" b="1" dirty="0">
                <a:solidFill>
                  <a:srgbClr val="FFFF00"/>
                </a:solidFill>
              </a:rPr>
              <a:t>I am being poured out like a drink offering </a:t>
            </a:r>
            <a:r>
              <a:rPr lang="en-GB" sz="3200" b="1" u="sng" dirty="0">
                <a:solidFill>
                  <a:srgbClr val="FFFF00"/>
                </a:solidFill>
              </a:rPr>
              <a:t>on</a:t>
            </a:r>
            <a:r>
              <a:rPr lang="en-GB" sz="3200" b="1" dirty="0">
                <a:solidFill>
                  <a:srgbClr val="FFFF00"/>
                </a:solidFill>
              </a:rPr>
              <a:t> the sacrifice and service coming from your faith, </a:t>
            </a:r>
            <a:r>
              <a:rPr lang="en-GB" sz="3200" dirty="0"/>
              <a:t>I am glad and rejoice with all of you.                       Philippians 2:17</a:t>
            </a:r>
          </a:p>
          <a:p>
            <a:pPr marL="0" indent="0">
              <a:buNone/>
            </a:pPr>
            <a:endParaRPr lang="en-GB" dirty="0"/>
          </a:p>
        </p:txBody>
      </p:sp>
    </p:spTree>
    <p:extLst>
      <p:ext uri="{BB962C8B-B14F-4D97-AF65-F5344CB8AC3E}">
        <p14:creationId xmlns:p14="http://schemas.microsoft.com/office/powerpoint/2010/main" val="223396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CA85-826E-4B01-B32B-3EE21B0DF579}"/>
              </a:ext>
            </a:extLst>
          </p:cNvPr>
          <p:cNvSpPr>
            <a:spLocks noGrp="1"/>
          </p:cNvSpPr>
          <p:nvPr>
            <p:ph type="title"/>
          </p:nvPr>
        </p:nvSpPr>
        <p:spPr/>
        <p:txBody>
          <a:bodyPr/>
          <a:lstStyle/>
          <a:p>
            <a:pPr algn="ctr"/>
            <a:r>
              <a:rPr lang="en-GB" sz="3600" dirty="0"/>
              <a:t>What is the evidence of a Holy Spirit driven Partnership?</a:t>
            </a:r>
          </a:p>
        </p:txBody>
      </p:sp>
      <p:sp>
        <p:nvSpPr>
          <p:cNvPr id="3" name="Content Placeholder 2">
            <a:extLst>
              <a:ext uri="{FF2B5EF4-FFF2-40B4-BE49-F238E27FC236}">
                <a16:creationId xmlns:a16="http://schemas.microsoft.com/office/drawing/2014/main" id="{0CC6AAEA-697B-49F0-B327-C8AD65941EDD}"/>
              </a:ext>
            </a:extLst>
          </p:cNvPr>
          <p:cNvSpPr>
            <a:spLocks noGrp="1"/>
          </p:cNvSpPr>
          <p:nvPr>
            <p:ph idx="1"/>
          </p:nvPr>
        </p:nvSpPr>
        <p:spPr>
          <a:xfrm>
            <a:off x="827699" y="2052925"/>
            <a:ext cx="7305185" cy="4195481"/>
          </a:xfrm>
        </p:spPr>
        <p:txBody>
          <a:bodyPr/>
          <a:lstStyle/>
          <a:p>
            <a:pPr marL="0" indent="0">
              <a:buNone/>
            </a:pPr>
            <a:r>
              <a:rPr lang="en-GB" sz="3200" dirty="0"/>
              <a:t>But even if </a:t>
            </a:r>
            <a:r>
              <a:rPr lang="en-GB" sz="3200" b="1" dirty="0">
                <a:solidFill>
                  <a:srgbClr val="FFFF00"/>
                </a:solidFill>
              </a:rPr>
              <a:t>I am being poured out like a drink offering </a:t>
            </a:r>
            <a:r>
              <a:rPr lang="en-GB" sz="3200" b="1" u="sng" dirty="0">
                <a:solidFill>
                  <a:srgbClr val="FFFF00"/>
                </a:solidFill>
              </a:rPr>
              <a:t>on</a:t>
            </a:r>
            <a:r>
              <a:rPr lang="en-GB" sz="3200" b="1" dirty="0">
                <a:solidFill>
                  <a:srgbClr val="FFFF00"/>
                </a:solidFill>
              </a:rPr>
              <a:t> the sacrifice and service coming from your faith, I am glad and rejoice with all of you.</a:t>
            </a:r>
            <a:r>
              <a:rPr lang="en-GB" sz="3200" dirty="0"/>
              <a:t>                       Philippians 2:17</a:t>
            </a:r>
          </a:p>
          <a:p>
            <a:pPr marL="0" indent="0">
              <a:buNone/>
            </a:pPr>
            <a:endParaRPr lang="en-GB" sz="3200" dirty="0"/>
          </a:p>
          <a:p>
            <a:pPr marL="0" indent="0" algn="ctr">
              <a:buNone/>
            </a:pPr>
            <a:r>
              <a:rPr lang="en-GB" sz="3200" b="1" dirty="0">
                <a:solidFill>
                  <a:srgbClr val="FFFF00"/>
                </a:solidFill>
              </a:rPr>
              <a:t>Sacrificial living and commitment</a:t>
            </a:r>
          </a:p>
          <a:p>
            <a:pPr marL="0" indent="0">
              <a:buNone/>
            </a:pPr>
            <a:endParaRPr lang="en-GB" dirty="0"/>
          </a:p>
        </p:txBody>
      </p:sp>
    </p:spTree>
    <p:extLst>
      <p:ext uri="{BB962C8B-B14F-4D97-AF65-F5344CB8AC3E}">
        <p14:creationId xmlns:p14="http://schemas.microsoft.com/office/powerpoint/2010/main" val="35955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FCBA-FCB6-4FF2-B9A7-F3C11D797E22}"/>
              </a:ext>
            </a:extLst>
          </p:cNvPr>
          <p:cNvSpPr>
            <a:spLocks noGrp="1"/>
          </p:cNvSpPr>
          <p:nvPr>
            <p:ph type="title"/>
          </p:nvPr>
        </p:nvSpPr>
        <p:spPr/>
        <p:txBody>
          <a:bodyPr/>
          <a:lstStyle/>
          <a:p>
            <a:pPr algn="ctr"/>
            <a:r>
              <a:rPr lang="en-GB" dirty="0"/>
              <a:t>Our Responsibility – the Philemon Example</a:t>
            </a:r>
          </a:p>
        </p:txBody>
      </p:sp>
      <p:sp>
        <p:nvSpPr>
          <p:cNvPr id="3" name="Content Placeholder 2">
            <a:extLst>
              <a:ext uri="{FF2B5EF4-FFF2-40B4-BE49-F238E27FC236}">
                <a16:creationId xmlns:a16="http://schemas.microsoft.com/office/drawing/2014/main" id="{6099B4FD-C1FF-4904-B51D-2252097F9F08}"/>
              </a:ext>
            </a:extLst>
          </p:cNvPr>
          <p:cNvSpPr>
            <a:spLocks noGrp="1"/>
          </p:cNvSpPr>
          <p:nvPr>
            <p:ph idx="1"/>
          </p:nvPr>
        </p:nvSpPr>
        <p:spPr/>
        <p:txBody>
          <a:bodyPr/>
          <a:lstStyle/>
          <a:p>
            <a:pPr marL="0" indent="0">
              <a:buNone/>
            </a:pPr>
            <a:endParaRPr lang="en-GB" dirty="0"/>
          </a:p>
          <a:p>
            <a:pPr marL="0" indent="0">
              <a:buNone/>
            </a:pPr>
            <a:r>
              <a:rPr lang="en-GB" sz="2800" dirty="0"/>
              <a:t>Extreme Example:</a:t>
            </a:r>
          </a:p>
          <a:p>
            <a:r>
              <a:rPr lang="en-GB" sz="2800" dirty="0"/>
              <a:t>A wealthy Roman Citizen</a:t>
            </a:r>
          </a:p>
          <a:p>
            <a:r>
              <a:rPr lang="en-GB" sz="2800" dirty="0"/>
              <a:t>His wife and son or brother</a:t>
            </a:r>
          </a:p>
          <a:p>
            <a:r>
              <a:rPr lang="en-GB" sz="2800" dirty="0"/>
              <a:t>The church that meet in their house</a:t>
            </a:r>
          </a:p>
          <a:p>
            <a:r>
              <a:rPr lang="en-GB" sz="2800" dirty="0"/>
              <a:t>A thief who was a slave</a:t>
            </a:r>
          </a:p>
          <a:p>
            <a:r>
              <a:rPr lang="en-GB" sz="2800" dirty="0"/>
              <a:t>The apostle Paul</a:t>
            </a:r>
          </a:p>
        </p:txBody>
      </p:sp>
    </p:spTree>
    <p:extLst>
      <p:ext uri="{BB962C8B-B14F-4D97-AF65-F5344CB8AC3E}">
        <p14:creationId xmlns:p14="http://schemas.microsoft.com/office/powerpoint/2010/main" val="39759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246D-588F-4B68-A742-0C26315BECCA}"/>
              </a:ext>
            </a:extLst>
          </p:cNvPr>
          <p:cNvSpPr>
            <a:spLocks noGrp="1"/>
          </p:cNvSpPr>
          <p:nvPr>
            <p:ph type="title"/>
          </p:nvPr>
        </p:nvSpPr>
        <p:spPr/>
        <p:txBody>
          <a:bodyPr/>
          <a:lstStyle/>
          <a:p>
            <a:pPr algn="ctr"/>
            <a:r>
              <a:rPr lang="en-GB" dirty="0"/>
              <a:t>The Process</a:t>
            </a:r>
          </a:p>
        </p:txBody>
      </p:sp>
      <p:sp>
        <p:nvSpPr>
          <p:cNvPr id="3" name="Content Placeholder 2">
            <a:extLst>
              <a:ext uri="{FF2B5EF4-FFF2-40B4-BE49-F238E27FC236}">
                <a16:creationId xmlns:a16="http://schemas.microsoft.com/office/drawing/2014/main" id="{E2E9AEB3-D894-4232-BFD7-AE851D96E2DD}"/>
              </a:ext>
            </a:extLst>
          </p:cNvPr>
          <p:cNvSpPr>
            <a:spLocks noGrp="1"/>
          </p:cNvSpPr>
          <p:nvPr>
            <p:ph idx="1"/>
          </p:nvPr>
        </p:nvSpPr>
        <p:spPr/>
        <p:txBody>
          <a:bodyPr>
            <a:normAutofit/>
          </a:bodyPr>
          <a:lstStyle/>
          <a:p>
            <a:endParaRPr lang="en-GB" sz="2800" dirty="0"/>
          </a:p>
          <a:p>
            <a:r>
              <a:rPr lang="en-GB" sz="2800" dirty="0"/>
              <a:t>Paul’s recognition of the reality of the situation and his responsibilities.</a:t>
            </a:r>
          </a:p>
          <a:p>
            <a:r>
              <a:rPr lang="en-GB" sz="2800" dirty="0"/>
              <a:t>His need to lead the process.</a:t>
            </a:r>
          </a:p>
          <a:p>
            <a:r>
              <a:rPr lang="en-GB" sz="2800" dirty="0"/>
              <a:t>His need to be a guide and a mentor to all involved.</a:t>
            </a:r>
          </a:p>
        </p:txBody>
      </p:sp>
    </p:spTree>
    <p:extLst>
      <p:ext uri="{BB962C8B-B14F-4D97-AF65-F5344CB8AC3E}">
        <p14:creationId xmlns:p14="http://schemas.microsoft.com/office/powerpoint/2010/main" val="36115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FBAD-959F-44CD-BF49-BFCB55B06337}"/>
              </a:ext>
            </a:extLst>
          </p:cNvPr>
          <p:cNvSpPr>
            <a:spLocks noGrp="1"/>
          </p:cNvSpPr>
          <p:nvPr>
            <p:ph type="title"/>
          </p:nvPr>
        </p:nvSpPr>
        <p:spPr/>
        <p:txBody>
          <a:bodyPr/>
          <a:lstStyle/>
          <a:p>
            <a:pPr algn="ctr"/>
            <a:r>
              <a:rPr lang="en-GB" dirty="0"/>
              <a:t>The Reality</a:t>
            </a:r>
          </a:p>
        </p:txBody>
      </p:sp>
      <p:sp>
        <p:nvSpPr>
          <p:cNvPr id="3" name="Content Placeholder 2">
            <a:extLst>
              <a:ext uri="{FF2B5EF4-FFF2-40B4-BE49-F238E27FC236}">
                <a16:creationId xmlns:a16="http://schemas.microsoft.com/office/drawing/2014/main" id="{5D01191E-DF06-447E-ADA5-020E9E94F110}"/>
              </a:ext>
            </a:extLst>
          </p:cNvPr>
          <p:cNvSpPr>
            <a:spLocks noGrp="1"/>
          </p:cNvSpPr>
          <p:nvPr>
            <p:ph idx="1"/>
          </p:nvPr>
        </p:nvSpPr>
        <p:spPr/>
        <p:txBody>
          <a:bodyPr>
            <a:normAutofit/>
          </a:bodyPr>
          <a:lstStyle/>
          <a:p>
            <a:r>
              <a:rPr lang="en-GB" sz="2800" dirty="0"/>
              <a:t>The situation was a challenge to the social and political order.</a:t>
            </a:r>
          </a:p>
          <a:p>
            <a:r>
              <a:rPr lang="en-GB" sz="2800" dirty="0"/>
              <a:t>There were personal issues between Philemon and Onesimus.</a:t>
            </a:r>
          </a:p>
          <a:p>
            <a:r>
              <a:rPr lang="en-GB" sz="2800" dirty="0"/>
              <a:t>Whatever the outcome Philemon’s relations, the church that met in their house and the community in Colossae would be impacted.</a:t>
            </a:r>
          </a:p>
        </p:txBody>
      </p:sp>
    </p:spTree>
    <p:extLst>
      <p:ext uri="{BB962C8B-B14F-4D97-AF65-F5344CB8AC3E}">
        <p14:creationId xmlns:p14="http://schemas.microsoft.com/office/powerpoint/2010/main" val="15350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A4EC-DEBC-4EAD-8952-91B8651AE85D}"/>
              </a:ext>
            </a:extLst>
          </p:cNvPr>
          <p:cNvSpPr>
            <a:spLocks noGrp="1"/>
          </p:cNvSpPr>
          <p:nvPr>
            <p:ph type="title"/>
          </p:nvPr>
        </p:nvSpPr>
        <p:spPr/>
        <p:txBody>
          <a:bodyPr/>
          <a:lstStyle/>
          <a:p>
            <a:pPr algn="ctr"/>
            <a:r>
              <a:rPr lang="en-GB" dirty="0"/>
              <a:t>The Starting Point</a:t>
            </a:r>
          </a:p>
        </p:txBody>
      </p:sp>
      <p:sp>
        <p:nvSpPr>
          <p:cNvPr id="3" name="Content Placeholder 2">
            <a:extLst>
              <a:ext uri="{FF2B5EF4-FFF2-40B4-BE49-F238E27FC236}">
                <a16:creationId xmlns:a16="http://schemas.microsoft.com/office/drawing/2014/main" id="{D1A0FEBE-57C9-44EB-8649-C5CB00D9562F}"/>
              </a:ext>
            </a:extLst>
          </p:cNvPr>
          <p:cNvSpPr>
            <a:spLocks noGrp="1"/>
          </p:cNvSpPr>
          <p:nvPr>
            <p:ph idx="1"/>
          </p:nvPr>
        </p:nvSpPr>
        <p:spPr>
          <a:xfrm>
            <a:off x="827700" y="2052925"/>
            <a:ext cx="7173300" cy="4195481"/>
          </a:xfrm>
        </p:spPr>
        <p:txBody>
          <a:bodyPr/>
          <a:lstStyle/>
          <a:p>
            <a:r>
              <a:rPr lang="en-GB" sz="2800" dirty="0"/>
              <a:t>Paul considered both the key players his partner.</a:t>
            </a:r>
          </a:p>
          <a:p>
            <a:pPr marL="0" indent="0">
              <a:buNone/>
            </a:pPr>
            <a:endParaRPr lang="en-GB" sz="2800" dirty="0"/>
          </a:p>
          <a:p>
            <a:r>
              <a:rPr lang="en-GB" sz="2800" dirty="0"/>
              <a:t>“I pray that your partnership with us in the faith may be effective in deepening your understanding of every good thing we share for the sake of Christ” 1:6. </a:t>
            </a:r>
          </a:p>
          <a:p>
            <a:endParaRPr lang="en-GB" sz="2800" dirty="0"/>
          </a:p>
        </p:txBody>
      </p:sp>
    </p:spTree>
    <p:extLst>
      <p:ext uri="{BB962C8B-B14F-4D97-AF65-F5344CB8AC3E}">
        <p14:creationId xmlns:p14="http://schemas.microsoft.com/office/powerpoint/2010/main" val="514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D645-1222-4862-9651-D38CDCB78EA2}"/>
              </a:ext>
            </a:extLst>
          </p:cNvPr>
          <p:cNvSpPr>
            <a:spLocks noGrp="1"/>
          </p:cNvSpPr>
          <p:nvPr>
            <p:ph type="title"/>
          </p:nvPr>
        </p:nvSpPr>
        <p:spPr>
          <a:xfrm>
            <a:off x="2779502" y="479095"/>
            <a:ext cx="3788352" cy="813374"/>
          </a:xfrm>
        </p:spPr>
        <p:txBody>
          <a:bodyPr/>
          <a:lstStyle/>
          <a:p>
            <a:pPr algn="ctr"/>
            <a:r>
              <a:rPr lang="en-GB" dirty="0"/>
              <a:t>K</a:t>
            </a:r>
            <a:r>
              <a:rPr lang="x-none" dirty="0"/>
              <a:t>oinōnia</a:t>
            </a:r>
            <a:endParaRPr lang="en-GB" dirty="0"/>
          </a:p>
        </p:txBody>
      </p:sp>
      <p:pic>
        <p:nvPicPr>
          <p:cNvPr id="2052" name="Picture 4" descr="Related image">
            <a:extLst>
              <a:ext uri="{FF2B5EF4-FFF2-40B4-BE49-F238E27FC236}">
                <a16:creationId xmlns:a16="http://schemas.microsoft.com/office/drawing/2014/main" id="{6C209D81-D5E6-41ED-B74F-6DC34056E4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420" y="2218732"/>
            <a:ext cx="2006082" cy="2155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A9CD2E-F56C-457F-B184-69D9D153C401}"/>
              </a:ext>
            </a:extLst>
          </p:cNvPr>
          <p:cNvSpPr txBox="1"/>
          <p:nvPr/>
        </p:nvSpPr>
        <p:spPr>
          <a:xfrm>
            <a:off x="773420" y="4374105"/>
            <a:ext cx="2006082" cy="646331"/>
          </a:xfrm>
          <a:prstGeom prst="rect">
            <a:avLst/>
          </a:prstGeom>
          <a:solidFill>
            <a:schemeClr val="tx1"/>
          </a:solidFill>
        </p:spPr>
        <p:txBody>
          <a:bodyPr wrap="square" rtlCol="0">
            <a:spAutoFit/>
          </a:bodyPr>
          <a:lstStyle/>
          <a:p>
            <a:pPr algn="ctr"/>
            <a:r>
              <a:rPr lang="en-GB" b="1" dirty="0">
                <a:solidFill>
                  <a:schemeClr val="bg2"/>
                </a:solidFill>
              </a:rPr>
              <a:t>Relationship with each other</a:t>
            </a:r>
          </a:p>
        </p:txBody>
      </p:sp>
      <p:pic>
        <p:nvPicPr>
          <p:cNvPr id="2054" name="Picture 6" descr="Image result for money">
            <a:extLst>
              <a:ext uri="{FF2B5EF4-FFF2-40B4-BE49-F238E27FC236}">
                <a16:creationId xmlns:a16="http://schemas.microsoft.com/office/drawing/2014/main" id="{BCD88B45-56A7-4ECF-9D5A-B35C3978B6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18010" y="1483566"/>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709FFB-BB97-442C-A76A-2E1EFBB16CC7}"/>
              </a:ext>
            </a:extLst>
          </p:cNvPr>
          <p:cNvSpPr txBox="1"/>
          <p:nvPr/>
        </p:nvSpPr>
        <p:spPr>
          <a:xfrm>
            <a:off x="3418010" y="3912440"/>
            <a:ext cx="1885950" cy="923330"/>
          </a:xfrm>
          <a:prstGeom prst="rect">
            <a:avLst/>
          </a:prstGeom>
          <a:solidFill>
            <a:schemeClr val="tx1"/>
          </a:solidFill>
        </p:spPr>
        <p:txBody>
          <a:bodyPr wrap="square" rtlCol="0">
            <a:spAutoFit/>
          </a:bodyPr>
          <a:lstStyle/>
          <a:p>
            <a:pPr algn="ctr"/>
            <a:r>
              <a:rPr lang="en-GB" b="1" dirty="0">
                <a:solidFill>
                  <a:schemeClr val="bg2"/>
                </a:solidFill>
              </a:rPr>
              <a:t>How believers deal with money</a:t>
            </a:r>
          </a:p>
        </p:txBody>
      </p:sp>
      <p:pic>
        <p:nvPicPr>
          <p:cNvPr id="6" name="Picture 5">
            <a:extLst>
              <a:ext uri="{FF2B5EF4-FFF2-40B4-BE49-F238E27FC236}">
                <a16:creationId xmlns:a16="http://schemas.microsoft.com/office/drawing/2014/main" id="{ABB4E1C6-560F-4AF5-85E3-10F457554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1297" y="3182090"/>
            <a:ext cx="341406" cy="493819"/>
          </a:xfrm>
          <a:prstGeom prst="rect">
            <a:avLst/>
          </a:prstGeom>
        </p:spPr>
      </p:pic>
      <p:sp>
        <p:nvSpPr>
          <p:cNvPr id="12" name="TextBox 11">
            <a:extLst>
              <a:ext uri="{FF2B5EF4-FFF2-40B4-BE49-F238E27FC236}">
                <a16:creationId xmlns:a16="http://schemas.microsoft.com/office/drawing/2014/main" id="{E5C34EAA-63E9-4C38-B57F-3FFE0D786A0B}"/>
              </a:ext>
            </a:extLst>
          </p:cNvPr>
          <p:cNvSpPr txBox="1"/>
          <p:nvPr/>
        </p:nvSpPr>
        <p:spPr>
          <a:xfrm>
            <a:off x="6112115" y="3991707"/>
            <a:ext cx="1885951" cy="1200329"/>
          </a:xfrm>
          <a:prstGeom prst="rect">
            <a:avLst/>
          </a:prstGeom>
          <a:solidFill>
            <a:schemeClr val="tx1"/>
          </a:solidFill>
        </p:spPr>
        <p:txBody>
          <a:bodyPr wrap="square" rtlCol="0">
            <a:spAutoFit/>
          </a:bodyPr>
          <a:lstStyle/>
          <a:p>
            <a:pPr algn="ctr"/>
            <a:r>
              <a:rPr lang="en-GB" b="1" dirty="0">
                <a:solidFill>
                  <a:schemeClr val="bg2"/>
                </a:solidFill>
              </a:rPr>
              <a:t>Relationships between believers in the church</a:t>
            </a:r>
          </a:p>
        </p:txBody>
      </p:sp>
      <p:pic>
        <p:nvPicPr>
          <p:cNvPr id="2058" name="Picture 10" descr="http://robbryerse.com/wp-content/uploads/2013/06/church-is-people.jpg">
            <a:extLst>
              <a:ext uri="{FF2B5EF4-FFF2-40B4-BE49-F238E27FC236}">
                <a16:creationId xmlns:a16="http://schemas.microsoft.com/office/drawing/2014/main" id="{30899878-2B63-4463-9385-CFECF70778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2116" y="1661382"/>
            <a:ext cx="1885950" cy="233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9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circle(in)">
                                      <p:cBhvr>
                                        <p:cTn id="15" dur="2000"/>
                                        <p:tgtEl>
                                          <p:spTgt spid="205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animEffect transition="in" filter="circle(in)">
                                      <p:cBhvr>
                                        <p:cTn id="23" dur="2000"/>
                                        <p:tgtEl>
                                          <p:spTgt spid="205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A4EC-DEBC-4EAD-8952-91B8651AE85D}"/>
              </a:ext>
            </a:extLst>
          </p:cNvPr>
          <p:cNvSpPr>
            <a:spLocks noGrp="1"/>
          </p:cNvSpPr>
          <p:nvPr>
            <p:ph type="title"/>
          </p:nvPr>
        </p:nvSpPr>
        <p:spPr/>
        <p:txBody>
          <a:bodyPr/>
          <a:lstStyle/>
          <a:p>
            <a:pPr algn="ctr"/>
            <a:r>
              <a:rPr lang="en-GB" dirty="0"/>
              <a:t>The Starting Point</a:t>
            </a:r>
          </a:p>
        </p:txBody>
      </p:sp>
      <p:sp>
        <p:nvSpPr>
          <p:cNvPr id="3" name="Content Placeholder 2">
            <a:extLst>
              <a:ext uri="{FF2B5EF4-FFF2-40B4-BE49-F238E27FC236}">
                <a16:creationId xmlns:a16="http://schemas.microsoft.com/office/drawing/2014/main" id="{D1A0FEBE-57C9-44EB-8649-C5CB00D9562F}"/>
              </a:ext>
            </a:extLst>
          </p:cNvPr>
          <p:cNvSpPr>
            <a:spLocks noGrp="1"/>
          </p:cNvSpPr>
          <p:nvPr>
            <p:ph idx="1"/>
          </p:nvPr>
        </p:nvSpPr>
        <p:spPr>
          <a:xfrm>
            <a:off x="827699" y="2052925"/>
            <a:ext cx="7138131" cy="4195481"/>
          </a:xfrm>
        </p:spPr>
        <p:txBody>
          <a:bodyPr>
            <a:normAutofit lnSpcReduction="10000"/>
          </a:bodyPr>
          <a:lstStyle/>
          <a:p>
            <a:r>
              <a:rPr lang="en-GB" sz="2800" dirty="0"/>
              <a:t>Paul considered both the key players his partner.</a:t>
            </a:r>
          </a:p>
          <a:p>
            <a:pPr marL="0" indent="0">
              <a:buNone/>
            </a:pPr>
            <a:endParaRPr lang="en-GB" sz="2800" dirty="0"/>
          </a:p>
          <a:p>
            <a:r>
              <a:rPr lang="en-GB" sz="2800" dirty="0"/>
              <a:t>He has become useful both to you and to me.  I am sending him—who is my very heart—back to you.  I would have liked to keep him with me so that he could take your place in helping me while I am in chains for the gospel. 1:11b -13</a:t>
            </a:r>
          </a:p>
          <a:p>
            <a:endParaRPr lang="en-GB" sz="2800" dirty="0"/>
          </a:p>
          <a:p>
            <a:pPr marL="0" indent="0">
              <a:buNone/>
            </a:pPr>
            <a:endParaRPr lang="en-GB" sz="2800" dirty="0"/>
          </a:p>
        </p:txBody>
      </p:sp>
    </p:spTree>
    <p:extLst>
      <p:ext uri="{BB962C8B-B14F-4D97-AF65-F5344CB8AC3E}">
        <p14:creationId xmlns:p14="http://schemas.microsoft.com/office/powerpoint/2010/main" val="10916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B160-0DEA-48D0-B47A-891D1CCF1121}"/>
              </a:ext>
            </a:extLst>
          </p:cNvPr>
          <p:cNvSpPr>
            <a:spLocks noGrp="1"/>
          </p:cNvSpPr>
          <p:nvPr>
            <p:ph type="title"/>
          </p:nvPr>
        </p:nvSpPr>
        <p:spPr/>
        <p:txBody>
          <a:bodyPr/>
          <a:lstStyle/>
          <a:p>
            <a:pPr algn="ctr"/>
            <a:r>
              <a:rPr lang="en-GB" dirty="0"/>
              <a:t>Paul’s Goal</a:t>
            </a:r>
          </a:p>
        </p:txBody>
      </p:sp>
      <p:sp>
        <p:nvSpPr>
          <p:cNvPr id="3" name="Content Placeholder 2">
            <a:extLst>
              <a:ext uri="{FF2B5EF4-FFF2-40B4-BE49-F238E27FC236}">
                <a16:creationId xmlns:a16="http://schemas.microsoft.com/office/drawing/2014/main" id="{62C9A072-F4B7-4EBF-A0C8-8779058DBF17}"/>
              </a:ext>
            </a:extLst>
          </p:cNvPr>
          <p:cNvSpPr>
            <a:spLocks noGrp="1"/>
          </p:cNvSpPr>
          <p:nvPr>
            <p:ph idx="1"/>
          </p:nvPr>
        </p:nvSpPr>
        <p:spPr>
          <a:xfrm>
            <a:off x="828436" y="1921041"/>
            <a:ext cx="6711654" cy="4195481"/>
          </a:xfrm>
        </p:spPr>
        <p:txBody>
          <a:bodyPr/>
          <a:lstStyle/>
          <a:p>
            <a:endParaRPr lang="en-GB" dirty="0"/>
          </a:p>
          <a:p>
            <a:r>
              <a:rPr lang="en-GB" sz="3200" dirty="0"/>
              <a:t>He is very dear to me but even dearer to you, both as a fellow man and as a brother in the Lord. So if you consider me a partner, welcome him as you would welcome me. 1:16b-17.</a:t>
            </a:r>
          </a:p>
          <a:p>
            <a:endParaRPr lang="en-GB" dirty="0"/>
          </a:p>
        </p:txBody>
      </p:sp>
    </p:spTree>
    <p:extLst>
      <p:ext uri="{BB962C8B-B14F-4D97-AF65-F5344CB8AC3E}">
        <p14:creationId xmlns:p14="http://schemas.microsoft.com/office/powerpoint/2010/main" val="228604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B160-0DEA-48D0-B47A-891D1CCF1121}"/>
              </a:ext>
            </a:extLst>
          </p:cNvPr>
          <p:cNvSpPr>
            <a:spLocks noGrp="1"/>
          </p:cNvSpPr>
          <p:nvPr>
            <p:ph type="title"/>
          </p:nvPr>
        </p:nvSpPr>
        <p:spPr/>
        <p:txBody>
          <a:bodyPr/>
          <a:lstStyle/>
          <a:p>
            <a:pPr algn="ctr"/>
            <a:r>
              <a:rPr lang="en-GB" dirty="0"/>
              <a:t>Paul’s Goal</a:t>
            </a:r>
          </a:p>
        </p:txBody>
      </p:sp>
      <p:sp>
        <p:nvSpPr>
          <p:cNvPr id="3" name="Content Placeholder 2">
            <a:extLst>
              <a:ext uri="{FF2B5EF4-FFF2-40B4-BE49-F238E27FC236}">
                <a16:creationId xmlns:a16="http://schemas.microsoft.com/office/drawing/2014/main" id="{62C9A072-F4B7-4EBF-A0C8-8779058DBF17}"/>
              </a:ext>
            </a:extLst>
          </p:cNvPr>
          <p:cNvSpPr>
            <a:spLocks noGrp="1"/>
          </p:cNvSpPr>
          <p:nvPr>
            <p:ph idx="1"/>
          </p:nvPr>
        </p:nvSpPr>
        <p:spPr>
          <a:xfrm>
            <a:off x="828436" y="1921041"/>
            <a:ext cx="6711654" cy="4195481"/>
          </a:xfrm>
        </p:spPr>
        <p:txBody>
          <a:bodyPr/>
          <a:lstStyle/>
          <a:p>
            <a:endParaRPr lang="en-GB" dirty="0"/>
          </a:p>
          <a:p>
            <a:r>
              <a:rPr lang="en-GB" sz="3200" dirty="0"/>
              <a:t>He is very dear to me but even dearer to you, both as a fellow man and as a brother in the Lord. So if you consider me a partner, </a:t>
            </a:r>
            <a:r>
              <a:rPr lang="en-GB" sz="3200" b="1" dirty="0">
                <a:solidFill>
                  <a:srgbClr val="FFFF00"/>
                </a:solidFill>
              </a:rPr>
              <a:t>welcome him as you would welcome me</a:t>
            </a:r>
            <a:r>
              <a:rPr lang="en-GB" sz="3200" dirty="0"/>
              <a:t>. 1:16b-17.</a:t>
            </a:r>
          </a:p>
          <a:p>
            <a:endParaRPr lang="en-GB" dirty="0"/>
          </a:p>
        </p:txBody>
      </p:sp>
    </p:spTree>
    <p:extLst>
      <p:ext uri="{BB962C8B-B14F-4D97-AF65-F5344CB8AC3E}">
        <p14:creationId xmlns:p14="http://schemas.microsoft.com/office/powerpoint/2010/main" val="1072438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7161-6EA6-4C3F-A5C9-A80B8E6B8CA4}"/>
              </a:ext>
            </a:extLst>
          </p:cNvPr>
          <p:cNvSpPr>
            <a:spLocks noGrp="1"/>
          </p:cNvSpPr>
          <p:nvPr>
            <p:ph type="title"/>
          </p:nvPr>
        </p:nvSpPr>
        <p:spPr/>
        <p:txBody>
          <a:bodyPr/>
          <a:lstStyle/>
          <a:p>
            <a:pPr algn="ctr"/>
            <a:r>
              <a:rPr lang="en-GB" dirty="0"/>
              <a:t>The Mentoring Process</a:t>
            </a:r>
          </a:p>
        </p:txBody>
      </p:sp>
      <p:sp>
        <p:nvSpPr>
          <p:cNvPr id="3" name="Content Placeholder 2">
            <a:extLst>
              <a:ext uri="{FF2B5EF4-FFF2-40B4-BE49-F238E27FC236}">
                <a16:creationId xmlns:a16="http://schemas.microsoft.com/office/drawing/2014/main" id="{4E52A984-8DF6-4A08-87F7-590EA3468268}"/>
              </a:ext>
            </a:extLst>
          </p:cNvPr>
          <p:cNvSpPr>
            <a:spLocks noGrp="1"/>
          </p:cNvSpPr>
          <p:nvPr>
            <p:ph idx="1"/>
          </p:nvPr>
        </p:nvSpPr>
        <p:spPr>
          <a:xfrm>
            <a:off x="827700" y="2052925"/>
            <a:ext cx="7753592" cy="4195481"/>
          </a:xfrm>
        </p:spPr>
        <p:txBody>
          <a:bodyPr>
            <a:normAutofit/>
          </a:bodyPr>
          <a:lstStyle/>
          <a:p>
            <a:r>
              <a:rPr lang="en-GB" sz="2800" dirty="0"/>
              <a:t>Consider the options</a:t>
            </a:r>
          </a:p>
          <a:p>
            <a:endParaRPr lang="en-GB" sz="2800" dirty="0"/>
          </a:p>
          <a:p>
            <a:r>
              <a:rPr lang="en-GB" sz="2800" dirty="0"/>
              <a:t>Therefore, although in Christ </a:t>
            </a:r>
            <a:r>
              <a:rPr lang="en-GB" sz="2800" b="1" dirty="0">
                <a:solidFill>
                  <a:srgbClr val="FFFF00"/>
                </a:solidFill>
              </a:rPr>
              <a:t>I could be bold and order you to do what you ought to do,</a:t>
            </a:r>
            <a:r>
              <a:rPr lang="en-GB" sz="2800" dirty="0"/>
              <a:t> yet I prefer to appeal to you on the basis of love.  1: 8-9a</a:t>
            </a:r>
          </a:p>
          <a:p>
            <a:pPr lvl="3"/>
            <a:r>
              <a:rPr lang="en-GB" sz="2800" b="1" dirty="0">
                <a:solidFill>
                  <a:srgbClr val="FFFF00"/>
                </a:solidFill>
              </a:rPr>
              <a:t>Authority	</a:t>
            </a:r>
            <a:endParaRPr lang="en-GB" sz="2800" dirty="0"/>
          </a:p>
          <a:p>
            <a:endParaRPr lang="en-GB" sz="2800" dirty="0"/>
          </a:p>
        </p:txBody>
      </p:sp>
    </p:spTree>
    <p:extLst>
      <p:ext uri="{BB962C8B-B14F-4D97-AF65-F5344CB8AC3E}">
        <p14:creationId xmlns:p14="http://schemas.microsoft.com/office/powerpoint/2010/main" val="22862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7161-6EA6-4C3F-A5C9-A80B8E6B8CA4}"/>
              </a:ext>
            </a:extLst>
          </p:cNvPr>
          <p:cNvSpPr>
            <a:spLocks noGrp="1"/>
          </p:cNvSpPr>
          <p:nvPr>
            <p:ph type="title"/>
          </p:nvPr>
        </p:nvSpPr>
        <p:spPr/>
        <p:txBody>
          <a:bodyPr/>
          <a:lstStyle/>
          <a:p>
            <a:pPr algn="ctr"/>
            <a:r>
              <a:rPr lang="en-GB" dirty="0"/>
              <a:t>The Mentoring Process</a:t>
            </a:r>
          </a:p>
        </p:txBody>
      </p:sp>
      <p:sp>
        <p:nvSpPr>
          <p:cNvPr id="3" name="Content Placeholder 2">
            <a:extLst>
              <a:ext uri="{FF2B5EF4-FFF2-40B4-BE49-F238E27FC236}">
                <a16:creationId xmlns:a16="http://schemas.microsoft.com/office/drawing/2014/main" id="{4E52A984-8DF6-4A08-87F7-590EA3468268}"/>
              </a:ext>
            </a:extLst>
          </p:cNvPr>
          <p:cNvSpPr>
            <a:spLocks noGrp="1"/>
          </p:cNvSpPr>
          <p:nvPr>
            <p:ph idx="1"/>
          </p:nvPr>
        </p:nvSpPr>
        <p:spPr>
          <a:xfrm>
            <a:off x="827700" y="2052925"/>
            <a:ext cx="7753592" cy="4195481"/>
          </a:xfrm>
        </p:spPr>
        <p:txBody>
          <a:bodyPr>
            <a:normAutofit/>
          </a:bodyPr>
          <a:lstStyle/>
          <a:p>
            <a:r>
              <a:rPr lang="en-GB" sz="2800" dirty="0"/>
              <a:t>Consider the options</a:t>
            </a:r>
          </a:p>
          <a:p>
            <a:endParaRPr lang="en-GB" sz="2800" dirty="0"/>
          </a:p>
          <a:p>
            <a:r>
              <a:rPr lang="en-GB" sz="2800" dirty="0"/>
              <a:t>Therefore, although in Christ </a:t>
            </a:r>
            <a:r>
              <a:rPr lang="en-GB" sz="2800" b="1" dirty="0">
                <a:solidFill>
                  <a:srgbClr val="FFFF00"/>
                </a:solidFill>
              </a:rPr>
              <a:t>I could be bold and order you to do what you ought to do,</a:t>
            </a:r>
            <a:r>
              <a:rPr lang="en-GB" sz="2800" dirty="0"/>
              <a:t> </a:t>
            </a:r>
            <a:r>
              <a:rPr lang="en-GB" sz="2800" b="1" dirty="0">
                <a:solidFill>
                  <a:srgbClr val="FFFF00"/>
                </a:solidFill>
              </a:rPr>
              <a:t>yet I prefer to appeal to you on the basis of love.</a:t>
            </a:r>
            <a:r>
              <a:rPr lang="en-GB" sz="2800" dirty="0"/>
              <a:t>  1: 8-9a</a:t>
            </a:r>
          </a:p>
          <a:p>
            <a:endParaRPr lang="en-GB" sz="2800" dirty="0"/>
          </a:p>
          <a:p>
            <a:pPr algn="ctr"/>
            <a:r>
              <a:rPr lang="en-GB" sz="2800" b="1" dirty="0">
                <a:solidFill>
                  <a:srgbClr val="FFFF00"/>
                </a:solidFill>
              </a:rPr>
              <a:t>Authority or Persuasion </a:t>
            </a:r>
          </a:p>
          <a:p>
            <a:endParaRPr lang="en-GB" sz="2800" dirty="0"/>
          </a:p>
        </p:txBody>
      </p:sp>
    </p:spTree>
    <p:extLst>
      <p:ext uri="{BB962C8B-B14F-4D97-AF65-F5344CB8AC3E}">
        <p14:creationId xmlns:p14="http://schemas.microsoft.com/office/powerpoint/2010/main" val="36367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3644"/>
          <a:stretch/>
        </p:blipFill>
        <p:spPr>
          <a:xfrm>
            <a:off x="0" y="2669685"/>
            <a:ext cx="3026751" cy="4188315"/>
          </a:xfrm>
          <a:prstGeom prst="rect">
            <a:avLst/>
          </a:prstGeom>
        </p:spPr>
      </p:pic>
      <p:pic>
        <p:nvPicPr>
          <p:cNvPr id="77" name="Picture 76">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35640"/>
          <a:stretch/>
        </p:blipFill>
        <p:spPr>
          <a:xfrm>
            <a:off x="0" y="2892347"/>
            <a:ext cx="1141809" cy="2365453"/>
          </a:xfrm>
          <a:prstGeom prst="rect">
            <a:avLst/>
          </a:prstGeom>
        </p:spPr>
      </p:pic>
      <p:sp>
        <p:nvSpPr>
          <p:cNvPr id="79" name="Oval 78">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 name="Picture 80">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5999559" y="0"/>
            <a:ext cx="1202540" cy="1141407"/>
          </a:xfrm>
          <a:prstGeom prst="rect">
            <a:avLst/>
          </a:prstGeom>
        </p:spPr>
      </p:pic>
      <p:pic>
        <p:nvPicPr>
          <p:cNvPr id="83" name="Picture 82">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6456759" y="6096000"/>
            <a:ext cx="745300" cy="762000"/>
          </a:xfrm>
          <a:prstGeom prst="rect">
            <a:avLst/>
          </a:prstGeom>
        </p:spPr>
      </p:pic>
      <p:sp>
        <p:nvSpPr>
          <p:cNvPr id="85" name="Rectangle 84">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7D9F69-EA8F-403F-A343-B3507CF03D0C}"/>
              </a:ext>
            </a:extLst>
          </p:cNvPr>
          <p:cNvSpPr>
            <a:spLocks noGrp="1"/>
          </p:cNvSpPr>
          <p:nvPr>
            <p:ph type="title"/>
          </p:nvPr>
        </p:nvSpPr>
        <p:spPr>
          <a:xfrm>
            <a:off x="5539475" y="1325880"/>
            <a:ext cx="3118750" cy="3066507"/>
          </a:xfrm>
        </p:spPr>
        <p:txBody>
          <a:bodyPr vert="horz" lIns="91440" tIns="45720" rIns="91440" bIns="45720" rtlCol="0" anchor="b">
            <a:normAutofit/>
          </a:bodyPr>
          <a:lstStyle/>
          <a:p>
            <a:endParaRPr lang="en-US" sz="4700"/>
          </a:p>
        </p:txBody>
      </p:sp>
      <p:sp>
        <p:nvSpPr>
          <p:cNvPr id="87" name="Rectangle 86">
            <a:extLst>
              <a:ext uri="{FF2B5EF4-FFF2-40B4-BE49-F238E27FC236}">
                <a16:creationId xmlns:a16="http://schemas.microsoft.com/office/drawing/2014/main" id="{EA56AB5D-D5E6-4DDB-8B39-C0594DC18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36">
            <a:extLst>
              <a:ext uri="{FF2B5EF4-FFF2-40B4-BE49-F238E27FC236}">
                <a16:creationId xmlns:a16="http://schemas.microsoft.com/office/drawing/2014/main" id="{BAFB39E6-FB97-4417-A77C-B8AAD4BC0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7234"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1" name="Freeform 5">
            <a:extLst>
              <a:ext uri="{FF2B5EF4-FFF2-40B4-BE49-F238E27FC236}">
                <a16:creationId xmlns:a16="http://schemas.microsoft.com/office/drawing/2014/main" id="{7CCB9413-9128-4AD1-B7B7-1F08158FF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313671"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078" name="Picture 6" descr="Image result for actions clipart">
            <a:extLst>
              <a:ext uri="{FF2B5EF4-FFF2-40B4-BE49-F238E27FC236}">
                <a16:creationId xmlns:a16="http://schemas.microsoft.com/office/drawing/2014/main" id="{F22392C9-7184-495C-8EA0-3D6F450881BF}"/>
              </a:ext>
            </a:extLst>
          </p:cNvPr>
          <p:cNvPicPr>
            <a:picLocks noGrp="1" noChangeAspect="1" noChangeArrowheads="1"/>
          </p:cNvPicPr>
          <p:nvPr>
            <p:ph idx="1"/>
          </p:nvPr>
        </p:nvPicPr>
        <p:blipFill>
          <a:blip r:embed="rId7">
            <a:extLst>
              <a:ext uri="{28A0092B-C50C-407E-A947-70E740481C1C}">
                <a14:useLocalDpi xmlns:a14="http://schemas.microsoft.com/office/drawing/2010/main"/>
              </a:ext>
            </a:extLst>
          </a:blip>
          <a:srcRect/>
          <a:stretch>
            <a:fillRect/>
          </a:stretch>
        </p:blipFill>
        <p:spPr bwMode="auto">
          <a:xfrm>
            <a:off x="482890" y="1895798"/>
            <a:ext cx="4087918" cy="30659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2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96EA-4AD4-4D55-8941-7F3B82754D1E}"/>
              </a:ext>
            </a:extLst>
          </p:cNvPr>
          <p:cNvSpPr>
            <a:spLocks noGrp="1"/>
          </p:cNvSpPr>
          <p:nvPr>
            <p:ph type="title"/>
          </p:nvPr>
        </p:nvSpPr>
        <p:spPr/>
        <p:txBody>
          <a:bodyPr/>
          <a:lstStyle/>
          <a:p>
            <a:endParaRPr lang="en-GB"/>
          </a:p>
        </p:txBody>
      </p:sp>
      <p:pic>
        <p:nvPicPr>
          <p:cNvPr id="2050" name="Picture 2" descr="Image result for setting an example">
            <a:extLst>
              <a:ext uri="{FF2B5EF4-FFF2-40B4-BE49-F238E27FC236}">
                <a16:creationId xmlns:a16="http://schemas.microsoft.com/office/drawing/2014/main" id="{01460863-C1B6-49F9-A862-0849977C068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0786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38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4103" name="Content Placeholder 4102">
            <a:extLst>
              <a:ext uri="{FF2B5EF4-FFF2-40B4-BE49-F238E27FC236}">
                <a16:creationId xmlns:a16="http://schemas.microsoft.com/office/drawing/2014/main" id="{54D3C7BD-3E89-40FC-97C1-40884C218188}"/>
              </a:ext>
            </a:extLst>
          </p:cNvPr>
          <p:cNvSpPr>
            <a:spLocks noGrp="1"/>
          </p:cNvSpPr>
          <p:nvPr>
            <p:ph idx="1"/>
          </p:nvPr>
        </p:nvSpPr>
        <p:spPr>
          <a:xfrm>
            <a:off x="272562" y="625152"/>
            <a:ext cx="3632852" cy="5598668"/>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What the issues are?</a:t>
            </a:r>
          </a:p>
          <a:p>
            <a:pPr marL="0" indent="0">
              <a:buNone/>
            </a:pPr>
            <a:endParaRPr lang="en-US" sz="2800" dirty="0"/>
          </a:p>
          <a:p>
            <a:pPr marL="0" indent="0">
              <a:buNone/>
            </a:pPr>
            <a:r>
              <a:rPr lang="en-US" sz="2800" dirty="0"/>
              <a:t>How should they be addressed?</a:t>
            </a:r>
          </a:p>
          <a:p>
            <a:pPr marL="0" indent="0">
              <a:buNone/>
            </a:pPr>
            <a:endParaRPr lang="en-US" sz="2800" dirty="0"/>
          </a:p>
          <a:p>
            <a:endParaRPr lang="en-US" sz="2800" dirty="0"/>
          </a:p>
          <a:p>
            <a:pPr marL="0" indent="0">
              <a:buNone/>
            </a:pPr>
            <a:endParaRPr lang="en-US" sz="2800" dirty="0"/>
          </a:p>
          <a:p>
            <a:endParaRPr lang="en-US" sz="2800" dirty="0"/>
          </a:p>
          <a:p>
            <a:pPr marL="0" indent="0">
              <a:buNone/>
            </a:pPr>
            <a:endParaRPr lang="en-US" sz="2800" dirty="0"/>
          </a:p>
        </p:txBody>
      </p:sp>
      <p:sp>
        <p:nvSpPr>
          <p:cNvPr id="74" name="Freeform 31">
            <a:extLst>
              <a:ext uri="{FF2B5EF4-FFF2-40B4-BE49-F238E27FC236}">
                <a16:creationId xmlns:a16="http://schemas.microsoft.com/office/drawing/2014/main" id="{1288C528-6850-4309-8D5E-276D46744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6" name="Rectangle 75">
            <a:extLst>
              <a:ext uri="{FF2B5EF4-FFF2-40B4-BE49-F238E27FC236}">
                <a16:creationId xmlns:a16="http://schemas.microsoft.com/office/drawing/2014/main" id="{E83C4BF2-CE85-4725-91F5-903A0C253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5">
            <a:extLst>
              <a:ext uri="{FF2B5EF4-FFF2-40B4-BE49-F238E27FC236}">
                <a16:creationId xmlns:a16="http://schemas.microsoft.com/office/drawing/2014/main" id="{F7E85553-125B-468C-B123-44320748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101" name="Picture 2" descr="Image result for understanding">
            <a:extLst>
              <a:ext uri="{FF2B5EF4-FFF2-40B4-BE49-F238E27FC236}">
                <a16:creationId xmlns:a16="http://schemas.microsoft.com/office/drawing/2014/main" id="{37247965-AA77-4F5A-8C3F-1A9256FF23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0494" y="1385290"/>
            <a:ext cx="4087416" cy="40874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C1DE0CAB-0099-47AE-8A9D-F0C80866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08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3">
                                            <p:txEl>
                                              <p:pRg st="5" end="5"/>
                                            </p:txEl>
                                          </p:spTgt>
                                        </p:tgtEl>
                                        <p:attrNameLst>
                                          <p:attrName>style.visibility</p:attrName>
                                        </p:attrNameLst>
                                      </p:cBhvr>
                                      <p:to>
                                        <p:strVal val="visible"/>
                                      </p:to>
                                    </p:set>
                                    <p:animEffect transition="in" filter="wheel(1)">
                                      <p:cBhvr>
                                        <p:cTn id="7" dur="2000"/>
                                        <p:tgtEl>
                                          <p:spTgt spid="41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34B-7154-4EF2-B17C-DF457792EBB6}"/>
              </a:ext>
            </a:extLst>
          </p:cNvPr>
          <p:cNvSpPr>
            <a:spLocks noGrp="1"/>
          </p:cNvSpPr>
          <p:nvPr>
            <p:ph type="title"/>
          </p:nvPr>
        </p:nvSpPr>
        <p:spPr>
          <a:xfrm>
            <a:off x="-2730887" y="-1954580"/>
            <a:ext cx="12309752" cy="1400530"/>
          </a:xfrm>
        </p:spPr>
        <p:txBody>
          <a:bodyPr/>
          <a:lstStyle/>
          <a:p>
            <a:endParaRPr lang="en-GB" dirty="0"/>
          </a:p>
        </p:txBody>
      </p:sp>
      <p:sp>
        <p:nvSpPr>
          <p:cNvPr id="3" name="Content Placeholder 2">
            <a:extLst>
              <a:ext uri="{FF2B5EF4-FFF2-40B4-BE49-F238E27FC236}">
                <a16:creationId xmlns:a16="http://schemas.microsoft.com/office/drawing/2014/main" id="{FC8893FD-7B2B-4341-ADDC-EA9437E6284F}"/>
              </a:ext>
            </a:extLst>
          </p:cNvPr>
          <p:cNvSpPr>
            <a:spLocks noGrp="1"/>
          </p:cNvSpPr>
          <p:nvPr>
            <p:ph idx="1"/>
          </p:nvPr>
        </p:nvSpPr>
        <p:spPr>
          <a:xfrm>
            <a:off x="502920" y="2052925"/>
            <a:ext cx="7717536" cy="4195481"/>
          </a:xfrm>
        </p:spPr>
        <p:txBody>
          <a:bodyPr/>
          <a:lstStyle/>
          <a:p>
            <a:r>
              <a:rPr lang="en-GB" sz="2400" dirty="0"/>
              <a:t>He describes Philemon as “our dear friend” 1:1. </a:t>
            </a:r>
          </a:p>
          <a:p>
            <a:endParaRPr lang="en-GB" sz="2400" dirty="0"/>
          </a:p>
        </p:txBody>
      </p:sp>
      <p:sp>
        <p:nvSpPr>
          <p:cNvPr id="4" name="Rectangle 3">
            <a:extLst>
              <a:ext uri="{FF2B5EF4-FFF2-40B4-BE49-F238E27FC236}">
                <a16:creationId xmlns:a16="http://schemas.microsoft.com/office/drawing/2014/main" id="{43F15A58-545E-4CF7-87B7-2D2848AF309F}"/>
              </a:ext>
            </a:extLst>
          </p:cNvPr>
          <p:cNvSpPr/>
          <p:nvPr/>
        </p:nvSpPr>
        <p:spPr>
          <a:xfrm>
            <a:off x="3003986" y="609594"/>
            <a:ext cx="326403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Positively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293595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34B-7154-4EF2-B17C-DF457792EBB6}"/>
              </a:ext>
            </a:extLst>
          </p:cNvPr>
          <p:cNvSpPr>
            <a:spLocks noGrp="1"/>
          </p:cNvSpPr>
          <p:nvPr>
            <p:ph type="title"/>
          </p:nvPr>
        </p:nvSpPr>
        <p:spPr>
          <a:xfrm>
            <a:off x="-2730887" y="-1954580"/>
            <a:ext cx="12309752" cy="1400530"/>
          </a:xfrm>
        </p:spPr>
        <p:txBody>
          <a:bodyPr/>
          <a:lstStyle/>
          <a:p>
            <a:endParaRPr lang="en-GB" dirty="0"/>
          </a:p>
        </p:txBody>
      </p:sp>
      <p:sp>
        <p:nvSpPr>
          <p:cNvPr id="3" name="Content Placeholder 2">
            <a:extLst>
              <a:ext uri="{FF2B5EF4-FFF2-40B4-BE49-F238E27FC236}">
                <a16:creationId xmlns:a16="http://schemas.microsoft.com/office/drawing/2014/main" id="{FC8893FD-7B2B-4341-ADDC-EA9437E6284F}"/>
              </a:ext>
            </a:extLst>
          </p:cNvPr>
          <p:cNvSpPr>
            <a:spLocks noGrp="1"/>
          </p:cNvSpPr>
          <p:nvPr>
            <p:ph idx="1"/>
          </p:nvPr>
        </p:nvSpPr>
        <p:spPr>
          <a:xfrm>
            <a:off x="502920" y="2052925"/>
            <a:ext cx="7717536" cy="4195481"/>
          </a:xfrm>
        </p:spPr>
        <p:txBody>
          <a:bodyPr/>
          <a:lstStyle/>
          <a:p>
            <a:r>
              <a:rPr lang="en-GB" sz="2400" dirty="0"/>
              <a:t>He describes Philemon as “</a:t>
            </a:r>
            <a:r>
              <a:rPr lang="en-GB" sz="2400" b="1" dirty="0">
                <a:solidFill>
                  <a:srgbClr val="FFFF00"/>
                </a:solidFill>
              </a:rPr>
              <a:t>our</a:t>
            </a:r>
            <a:r>
              <a:rPr lang="en-GB" sz="2400" dirty="0"/>
              <a:t> dear friend” 1:1.  It was  the team view.</a:t>
            </a:r>
          </a:p>
          <a:p>
            <a:r>
              <a:rPr lang="x-none" sz="2400" dirty="0"/>
              <a:t>He describes his love and faith, </a:t>
            </a:r>
            <a:r>
              <a:rPr lang="en-GB" sz="2400" dirty="0"/>
              <a:t>“</a:t>
            </a:r>
            <a:r>
              <a:rPr lang="x-none" sz="2400" dirty="0"/>
              <a:t>I hear about your love for all his holy people and your faith in the Lord Jesus</a:t>
            </a:r>
            <a:r>
              <a:rPr lang="en-GB" sz="2400" dirty="0"/>
              <a:t>” 1:5</a:t>
            </a:r>
            <a:r>
              <a:rPr lang="x-none" sz="2400" dirty="0"/>
              <a:t>. </a:t>
            </a:r>
            <a:endParaRPr lang="en-GB" sz="2400" dirty="0"/>
          </a:p>
          <a:p>
            <a:endParaRPr lang="en-GB" dirty="0"/>
          </a:p>
        </p:txBody>
      </p:sp>
      <p:sp>
        <p:nvSpPr>
          <p:cNvPr id="4" name="Rectangle 3">
            <a:extLst>
              <a:ext uri="{FF2B5EF4-FFF2-40B4-BE49-F238E27FC236}">
                <a16:creationId xmlns:a16="http://schemas.microsoft.com/office/drawing/2014/main" id="{43F15A58-545E-4CF7-87B7-2D2848AF309F}"/>
              </a:ext>
            </a:extLst>
          </p:cNvPr>
          <p:cNvSpPr/>
          <p:nvPr/>
        </p:nvSpPr>
        <p:spPr>
          <a:xfrm>
            <a:off x="3003986" y="609594"/>
            <a:ext cx="326403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Positively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563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D645-1222-4862-9651-D38CDCB78EA2}"/>
              </a:ext>
            </a:extLst>
          </p:cNvPr>
          <p:cNvSpPr>
            <a:spLocks noGrp="1"/>
          </p:cNvSpPr>
          <p:nvPr>
            <p:ph type="title"/>
          </p:nvPr>
        </p:nvSpPr>
        <p:spPr>
          <a:xfrm>
            <a:off x="2779502" y="479095"/>
            <a:ext cx="3788352" cy="813374"/>
          </a:xfrm>
        </p:spPr>
        <p:txBody>
          <a:bodyPr/>
          <a:lstStyle/>
          <a:p>
            <a:pPr algn="ctr"/>
            <a:r>
              <a:rPr lang="en-GB" dirty="0"/>
              <a:t>K</a:t>
            </a:r>
            <a:r>
              <a:rPr lang="x-none" dirty="0"/>
              <a:t>oinōnia</a:t>
            </a:r>
            <a:endParaRPr lang="en-GB" dirty="0"/>
          </a:p>
        </p:txBody>
      </p:sp>
      <p:sp>
        <p:nvSpPr>
          <p:cNvPr id="4" name="TextBox 3">
            <a:extLst>
              <a:ext uri="{FF2B5EF4-FFF2-40B4-BE49-F238E27FC236}">
                <a16:creationId xmlns:a16="http://schemas.microsoft.com/office/drawing/2014/main" id="{83A9CD2E-F56C-457F-B184-69D9D153C401}"/>
              </a:ext>
            </a:extLst>
          </p:cNvPr>
          <p:cNvSpPr txBox="1"/>
          <p:nvPr/>
        </p:nvSpPr>
        <p:spPr>
          <a:xfrm>
            <a:off x="833486" y="4244351"/>
            <a:ext cx="2006082" cy="1754326"/>
          </a:xfrm>
          <a:prstGeom prst="rect">
            <a:avLst/>
          </a:prstGeom>
          <a:solidFill>
            <a:schemeClr val="tx1"/>
          </a:solidFill>
        </p:spPr>
        <p:txBody>
          <a:bodyPr wrap="square" rtlCol="0">
            <a:spAutoFit/>
          </a:bodyPr>
          <a:lstStyle/>
          <a:p>
            <a:pPr algn="ctr"/>
            <a:r>
              <a:rPr lang="en-GB" b="1" dirty="0">
                <a:solidFill>
                  <a:schemeClr val="bg2"/>
                </a:solidFill>
              </a:rPr>
              <a:t>Agreements over specific areas of service and cooperation in service</a:t>
            </a:r>
          </a:p>
        </p:txBody>
      </p:sp>
      <p:sp>
        <p:nvSpPr>
          <p:cNvPr id="8" name="TextBox 7">
            <a:extLst>
              <a:ext uri="{FF2B5EF4-FFF2-40B4-BE49-F238E27FC236}">
                <a16:creationId xmlns:a16="http://schemas.microsoft.com/office/drawing/2014/main" id="{E8709FFB-BB97-442C-A76A-2E1EFBB16CC7}"/>
              </a:ext>
            </a:extLst>
          </p:cNvPr>
          <p:cNvSpPr txBox="1"/>
          <p:nvPr/>
        </p:nvSpPr>
        <p:spPr>
          <a:xfrm>
            <a:off x="3356462" y="3047162"/>
            <a:ext cx="2277207" cy="646331"/>
          </a:xfrm>
          <a:prstGeom prst="rect">
            <a:avLst/>
          </a:prstGeom>
          <a:solidFill>
            <a:schemeClr val="tx1"/>
          </a:solidFill>
        </p:spPr>
        <p:txBody>
          <a:bodyPr wrap="square" rtlCol="0">
            <a:spAutoFit/>
          </a:bodyPr>
          <a:lstStyle/>
          <a:p>
            <a:pPr algn="ctr"/>
            <a:r>
              <a:rPr lang="en-GB" b="1" dirty="0">
                <a:solidFill>
                  <a:schemeClr val="bg2"/>
                </a:solidFill>
              </a:rPr>
              <a:t>Our responsibilities to other believers</a:t>
            </a:r>
          </a:p>
        </p:txBody>
      </p:sp>
      <p:pic>
        <p:nvPicPr>
          <p:cNvPr id="2056" name="Picture 8" descr="Related image">
            <a:extLst>
              <a:ext uri="{FF2B5EF4-FFF2-40B4-BE49-F238E27FC236}">
                <a16:creationId xmlns:a16="http://schemas.microsoft.com/office/drawing/2014/main" id="{D72AC4BB-5FDF-4515-9260-A09FCA1A20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4500" y="1762043"/>
            <a:ext cx="1885951" cy="2428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B4E1C6-560F-4AF5-85E3-10F4575545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1297" y="3182090"/>
            <a:ext cx="341406" cy="493819"/>
          </a:xfrm>
          <a:prstGeom prst="rect">
            <a:avLst/>
          </a:prstGeom>
        </p:spPr>
      </p:pic>
      <p:sp>
        <p:nvSpPr>
          <p:cNvPr id="12" name="TextBox 11">
            <a:extLst>
              <a:ext uri="{FF2B5EF4-FFF2-40B4-BE49-F238E27FC236}">
                <a16:creationId xmlns:a16="http://schemas.microsoft.com/office/drawing/2014/main" id="{E5C34EAA-63E9-4C38-B57F-3FFE0D786A0B}"/>
              </a:ext>
            </a:extLst>
          </p:cNvPr>
          <p:cNvSpPr txBox="1"/>
          <p:nvPr/>
        </p:nvSpPr>
        <p:spPr>
          <a:xfrm>
            <a:off x="6364499" y="4190918"/>
            <a:ext cx="1885951" cy="1200329"/>
          </a:xfrm>
          <a:prstGeom prst="rect">
            <a:avLst/>
          </a:prstGeom>
          <a:solidFill>
            <a:schemeClr val="tx1"/>
          </a:solidFill>
        </p:spPr>
        <p:txBody>
          <a:bodyPr wrap="square" rtlCol="0">
            <a:spAutoFit/>
          </a:bodyPr>
          <a:lstStyle/>
          <a:p>
            <a:pPr algn="ctr"/>
            <a:r>
              <a:rPr lang="en-GB" b="1" dirty="0">
                <a:solidFill>
                  <a:schemeClr val="bg2"/>
                </a:solidFill>
              </a:rPr>
              <a:t>Our relationship with the Holy Spirit</a:t>
            </a:r>
          </a:p>
        </p:txBody>
      </p:sp>
      <p:pic>
        <p:nvPicPr>
          <p:cNvPr id="3074" name="Picture 2" descr="Image result for agreements images">
            <a:extLst>
              <a:ext uri="{FF2B5EF4-FFF2-40B4-BE49-F238E27FC236}">
                <a16:creationId xmlns:a16="http://schemas.microsoft.com/office/drawing/2014/main" id="{8D157F64-E83F-48CB-8942-8AFB29593B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486" y="1483566"/>
            <a:ext cx="1946016" cy="2760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85145D03-97A1-4A59-9D0D-AB28D78998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7670" y="1178611"/>
            <a:ext cx="2277208" cy="19079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ross and bible">
            <a:extLst>
              <a:ext uri="{FF2B5EF4-FFF2-40B4-BE49-F238E27FC236}">
                <a16:creationId xmlns:a16="http://schemas.microsoft.com/office/drawing/2014/main" id="{3267ABAD-488C-4939-BC54-4248DCDDDC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72962" y="3687490"/>
            <a:ext cx="2143125" cy="2207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474045-1D13-4C77-9D4D-ABF97AC42628}"/>
              </a:ext>
            </a:extLst>
          </p:cNvPr>
          <p:cNvSpPr txBox="1"/>
          <p:nvPr/>
        </p:nvSpPr>
        <p:spPr>
          <a:xfrm>
            <a:off x="3464171" y="5657671"/>
            <a:ext cx="2151916" cy="1200329"/>
          </a:xfrm>
          <a:prstGeom prst="rect">
            <a:avLst/>
          </a:prstGeom>
          <a:solidFill>
            <a:schemeClr val="tx1"/>
          </a:solidFill>
        </p:spPr>
        <p:txBody>
          <a:bodyPr wrap="square" rtlCol="0">
            <a:spAutoFit/>
          </a:bodyPr>
          <a:lstStyle/>
          <a:p>
            <a:pPr algn="ctr"/>
            <a:r>
              <a:rPr lang="en-GB" b="1" dirty="0">
                <a:solidFill>
                  <a:schemeClr val="bg2"/>
                </a:solidFill>
              </a:rPr>
              <a:t>Our relationship with Christ because of his death</a:t>
            </a:r>
          </a:p>
        </p:txBody>
      </p:sp>
    </p:spTree>
    <p:extLst>
      <p:ext uri="{BB962C8B-B14F-4D97-AF65-F5344CB8AC3E}">
        <p14:creationId xmlns:p14="http://schemas.microsoft.com/office/powerpoint/2010/main" val="3721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circle(in)">
                                      <p:cBhvr>
                                        <p:cTn id="7" dur="2000"/>
                                        <p:tgtEl>
                                          <p:spTgt spid="205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ircle(in)">
                                      <p:cBhvr>
                                        <p:cTn id="15" dur="2000"/>
                                        <p:tgtEl>
                                          <p:spTgt spid="307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circle(in)">
                                      <p:cBhvr>
                                        <p:cTn id="23" dur="2000"/>
                                        <p:tgtEl>
                                          <p:spTgt spid="307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circle(in)">
                                      <p:cBhvr>
                                        <p:cTn id="31" dur="2000"/>
                                        <p:tgtEl>
                                          <p:spTgt spid="307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34B-7154-4EF2-B17C-DF457792EBB6}"/>
              </a:ext>
            </a:extLst>
          </p:cNvPr>
          <p:cNvSpPr>
            <a:spLocks noGrp="1"/>
          </p:cNvSpPr>
          <p:nvPr>
            <p:ph type="title"/>
          </p:nvPr>
        </p:nvSpPr>
        <p:spPr>
          <a:xfrm>
            <a:off x="-2730887" y="-1954580"/>
            <a:ext cx="12309752" cy="1400530"/>
          </a:xfrm>
        </p:spPr>
        <p:txBody>
          <a:bodyPr/>
          <a:lstStyle/>
          <a:p>
            <a:endParaRPr lang="en-GB" dirty="0"/>
          </a:p>
        </p:txBody>
      </p:sp>
      <p:sp>
        <p:nvSpPr>
          <p:cNvPr id="3" name="Content Placeholder 2">
            <a:extLst>
              <a:ext uri="{FF2B5EF4-FFF2-40B4-BE49-F238E27FC236}">
                <a16:creationId xmlns:a16="http://schemas.microsoft.com/office/drawing/2014/main" id="{FC8893FD-7B2B-4341-ADDC-EA9437E6284F}"/>
              </a:ext>
            </a:extLst>
          </p:cNvPr>
          <p:cNvSpPr>
            <a:spLocks noGrp="1"/>
          </p:cNvSpPr>
          <p:nvPr>
            <p:ph idx="1"/>
          </p:nvPr>
        </p:nvSpPr>
        <p:spPr>
          <a:xfrm>
            <a:off x="502920" y="2052925"/>
            <a:ext cx="7717536" cy="4195481"/>
          </a:xfrm>
        </p:spPr>
        <p:txBody>
          <a:bodyPr/>
          <a:lstStyle/>
          <a:p>
            <a:r>
              <a:rPr lang="en-GB" sz="2400" dirty="0"/>
              <a:t>He describes Philemon as “</a:t>
            </a:r>
            <a:r>
              <a:rPr lang="en-GB" sz="2400" b="1" dirty="0">
                <a:solidFill>
                  <a:srgbClr val="FFFF00"/>
                </a:solidFill>
              </a:rPr>
              <a:t>our</a:t>
            </a:r>
            <a:r>
              <a:rPr lang="en-GB" sz="2400" dirty="0"/>
              <a:t> dear friend” 1:1.  It was  the team view.</a:t>
            </a:r>
          </a:p>
          <a:p>
            <a:r>
              <a:rPr lang="x-none" sz="2400" dirty="0"/>
              <a:t>He describes </a:t>
            </a:r>
            <a:r>
              <a:rPr lang="x-none" sz="2400" b="1" dirty="0">
                <a:solidFill>
                  <a:srgbClr val="FFFF00"/>
                </a:solidFill>
              </a:rPr>
              <a:t>his love and faith</a:t>
            </a:r>
            <a:r>
              <a:rPr lang="x-none" sz="2400" dirty="0"/>
              <a:t>, </a:t>
            </a:r>
            <a:r>
              <a:rPr lang="en-GB" sz="2400" dirty="0"/>
              <a:t>“</a:t>
            </a:r>
            <a:r>
              <a:rPr lang="x-none" sz="2400" dirty="0"/>
              <a:t>I hear about your love for all his holy people and your faith in the Lord Jesus</a:t>
            </a:r>
            <a:r>
              <a:rPr lang="en-GB" sz="2400" dirty="0"/>
              <a:t>” 1:5</a:t>
            </a:r>
            <a:r>
              <a:rPr lang="x-none" sz="2400" dirty="0"/>
              <a:t>. </a:t>
            </a:r>
            <a:endParaRPr lang="en-GB" sz="2400" dirty="0"/>
          </a:p>
          <a:p>
            <a:r>
              <a:rPr lang="x-none" sz="2400" dirty="0"/>
              <a:t>He </a:t>
            </a:r>
            <a:r>
              <a:rPr lang="en-GB" sz="2400" dirty="0"/>
              <a:t>acknowledges the encouragement Philemon has been,”</a:t>
            </a:r>
            <a:r>
              <a:rPr lang="x-none" sz="2400" dirty="0"/>
              <a:t>Your love has given me great joy and encouragement, because you, brother, have refreshed the hearts of the Lord's people</a:t>
            </a:r>
            <a:r>
              <a:rPr lang="en-GB" sz="2400" dirty="0"/>
              <a:t>” 1:7</a:t>
            </a:r>
            <a:r>
              <a:rPr lang="x-none" sz="2400" dirty="0"/>
              <a:t>. </a:t>
            </a:r>
            <a:endParaRPr lang="en-GB" sz="2400" dirty="0"/>
          </a:p>
          <a:p>
            <a:endParaRPr lang="en-GB" dirty="0"/>
          </a:p>
        </p:txBody>
      </p:sp>
      <p:sp>
        <p:nvSpPr>
          <p:cNvPr id="4" name="Rectangle 3">
            <a:extLst>
              <a:ext uri="{FF2B5EF4-FFF2-40B4-BE49-F238E27FC236}">
                <a16:creationId xmlns:a16="http://schemas.microsoft.com/office/drawing/2014/main" id="{43F15A58-545E-4CF7-87B7-2D2848AF309F}"/>
              </a:ext>
            </a:extLst>
          </p:cNvPr>
          <p:cNvSpPr/>
          <p:nvPr/>
        </p:nvSpPr>
        <p:spPr>
          <a:xfrm>
            <a:off x="3003986" y="609594"/>
            <a:ext cx="326403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Positively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026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34B-7154-4EF2-B17C-DF457792EBB6}"/>
              </a:ext>
            </a:extLst>
          </p:cNvPr>
          <p:cNvSpPr>
            <a:spLocks noGrp="1"/>
          </p:cNvSpPr>
          <p:nvPr>
            <p:ph type="title"/>
          </p:nvPr>
        </p:nvSpPr>
        <p:spPr>
          <a:xfrm>
            <a:off x="-2730887" y="-1954580"/>
            <a:ext cx="12309752" cy="1400530"/>
          </a:xfrm>
        </p:spPr>
        <p:txBody>
          <a:bodyPr/>
          <a:lstStyle/>
          <a:p>
            <a:endParaRPr lang="en-GB" dirty="0"/>
          </a:p>
        </p:txBody>
      </p:sp>
      <p:sp>
        <p:nvSpPr>
          <p:cNvPr id="3" name="Content Placeholder 2">
            <a:extLst>
              <a:ext uri="{FF2B5EF4-FFF2-40B4-BE49-F238E27FC236}">
                <a16:creationId xmlns:a16="http://schemas.microsoft.com/office/drawing/2014/main" id="{FC8893FD-7B2B-4341-ADDC-EA9437E6284F}"/>
              </a:ext>
            </a:extLst>
          </p:cNvPr>
          <p:cNvSpPr>
            <a:spLocks noGrp="1"/>
          </p:cNvSpPr>
          <p:nvPr>
            <p:ph idx="1"/>
          </p:nvPr>
        </p:nvSpPr>
        <p:spPr>
          <a:xfrm>
            <a:off x="502920" y="2052925"/>
            <a:ext cx="7717536" cy="4195481"/>
          </a:xfrm>
        </p:spPr>
        <p:txBody>
          <a:bodyPr/>
          <a:lstStyle/>
          <a:p>
            <a:r>
              <a:rPr lang="en-GB" sz="2400" dirty="0"/>
              <a:t>He describes Philemon as “</a:t>
            </a:r>
            <a:r>
              <a:rPr lang="en-GB" sz="2400" b="1" dirty="0">
                <a:solidFill>
                  <a:srgbClr val="FFFF00"/>
                </a:solidFill>
              </a:rPr>
              <a:t>our</a:t>
            </a:r>
            <a:r>
              <a:rPr lang="en-GB" sz="2400" dirty="0"/>
              <a:t> dear friend” 1:1.  It was  the team view.</a:t>
            </a:r>
          </a:p>
          <a:p>
            <a:r>
              <a:rPr lang="x-none" sz="2400" dirty="0"/>
              <a:t>He describes </a:t>
            </a:r>
            <a:r>
              <a:rPr lang="x-none" sz="2400" b="1" dirty="0">
                <a:solidFill>
                  <a:srgbClr val="FFFF00"/>
                </a:solidFill>
              </a:rPr>
              <a:t>his love and faith</a:t>
            </a:r>
            <a:r>
              <a:rPr lang="x-none" sz="2400" dirty="0"/>
              <a:t>, </a:t>
            </a:r>
            <a:r>
              <a:rPr lang="en-GB" sz="2400" dirty="0"/>
              <a:t>“</a:t>
            </a:r>
            <a:r>
              <a:rPr lang="x-none" sz="2400" dirty="0"/>
              <a:t>I hear about your love for all his holy people and your faith in the Lord Jesus</a:t>
            </a:r>
            <a:r>
              <a:rPr lang="en-GB" sz="2400" dirty="0"/>
              <a:t>” 1:5</a:t>
            </a:r>
            <a:r>
              <a:rPr lang="x-none" sz="2400" dirty="0"/>
              <a:t>. </a:t>
            </a:r>
            <a:endParaRPr lang="en-GB" sz="2400" dirty="0"/>
          </a:p>
          <a:p>
            <a:r>
              <a:rPr lang="x-none" sz="2400" b="1" dirty="0">
                <a:solidFill>
                  <a:srgbClr val="FFFF00"/>
                </a:solidFill>
              </a:rPr>
              <a:t>He </a:t>
            </a:r>
            <a:r>
              <a:rPr lang="en-GB" sz="2400" b="1" dirty="0">
                <a:solidFill>
                  <a:srgbClr val="FFFF00"/>
                </a:solidFill>
              </a:rPr>
              <a:t>acknowledges the encouragement Philemon has been</a:t>
            </a:r>
            <a:r>
              <a:rPr lang="en-GB" sz="2400" dirty="0"/>
              <a:t>,”</a:t>
            </a:r>
            <a:r>
              <a:rPr lang="x-none" sz="2400" dirty="0"/>
              <a:t>Your love has given me great joy and encouragement, because you, brother, have refreshed the hearts of the Lord's people</a:t>
            </a:r>
            <a:r>
              <a:rPr lang="en-GB" sz="2400" dirty="0"/>
              <a:t>” 1:7</a:t>
            </a:r>
            <a:r>
              <a:rPr lang="x-none" sz="2400" dirty="0"/>
              <a:t>. </a:t>
            </a:r>
            <a:endParaRPr lang="en-GB" sz="2400" dirty="0"/>
          </a:p>
          <a:p>
            <a:endParaRPr lang="en-GB" dirty="0"/>
          </a:p>
        </p:txBody>
      </p:sp>
      <p:sp>
        <p:nvSpPr>
          <p:cNvPr id="4" name="Rectangle 3">
            <a:extLst>
              <a:ext uri="{FF2B5EF4-FFF2-40B4-BE49-F238E27FC236}">
                <a16:creationId xmlns:a16="http://schemas.microsoft.com/office/drawing/2014/main" id="{43F15A58-545E-4CF7-87B7-2D2848AF309F}"/>
              </a:ext>
            </a:extLst>
          </p:cNvPr>
          <p:cNvSpPr/>
          <p:nvPr/>
        </p:nvSpPr>
        <p:spPr>
          <a:xfrm>
            <a:off x="3003986" y="609594"/>
            <a:ext cx="326403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Positively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69059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34B-7154-4EF2-B17C-DF457792EBB6}"/>
              </a:ext>
            </a:extLst>
          </p:cNvPr>
          <p:cNvSpPr>
            <a:spLocks noGrp="1"/>
          </p:cNvSpPr>
          <p:nvPr>
            <p:ph type="title"/>
          </p:nvPr>
        </p:nvSpPr>
        <p:spPr>
          <a:xfrm>
            <a:off x="-2730887" y="-1954580"/>
            <a:ext cx="12309752" cy="1400530"/>
          </a:xfrm>
        </p:spPr>
        <p:txBody>
          <a:bodyPr/>
          <a:lstStyle/>
          <a:p>
            <a:endParaRPr lang="en-GB" dirty="0"/>
          </a:p>
        </p:txBody>
      </p:sp>
      <p:sp>
        <p:nvSpPr>
          <p:cNvPr id="3" name="Content Placeholder 2">
            <a:extLst>
              <a:ext uri="{FF2B5EF4-FFF2-40B4-BE49-F238E27FC236}">
                <a16:creationId xmlns:a16="http://schemas.microsoft.com/office/drawing/2014/main" id="{FC8893FD-7B2B-4341-ADDC-EA9437E6284F}"/>
              </a:ext>
            </a:extLst>
          </p:cNvPr>
          <p:cNvSpPr>
            <a:spLocks noGrp="1"/>
          </p:cNvSpPr>
          <p:nvPr>
            <p:ph idx="1"/>
          </p:nvPr>
        </p:nvSpPr>
        <p:spPr>
          <a:xfrm>
            <a:off x="502920" y="2052925"/>
            <a:ext cx="7717536" cy="4195481"/>
          </a:xfrm>
        </p:spPr>
        <p:txBody>
          <a:bodyPr/>
          <a:lstStyle/>
          <a:p>
            <a:endParaRPr lang="en-GB" sz="2400" dirty="0"/>
          </a:p>
          <a:p>
            <a:r>
              <a:rPr lang="en-GB" sz="2400" dirty="0"/>
              <a:t>He acknowledged the expected outcome, “</a:t>
            </a:r>
            <a:r>
              <a:rPr lang="x-none" sz="2400" dirty="0"/>
              <a:t>Confident of your obedience, I write to you, knowing that you will do even more than I ask</a:t>
            </a:r>
            <a:r>
              <a:rPr lang="en-GB" sz="2400" dirty="0"/>
              <a:t>” 1:21</a:t>
            </a:r>
            <a:r>
              <a:rPr lang="x-none" sz="2400" dirty="0"/>
              <a:t>. </a:t>
            </a:r>
            <a:endParaRPr lang="en-GB" sz="2400" dirty="0"/>
          </a:p>
          <a:p>
            <a:endParaRPr lang="en-GB" dirty="0"/>
          </a:p>
        </p:txBody>
      </p:sp>
      <p:sp>
        <p:nvSpPr>
          <p:cNvPr id="4" name="Rectangle 3">
            <a:extLst>
              <a:ext uri="{FF2B5EF4-FFF2-40B4-BE49-F238E27FC236}">
                <a16:creationId xmlns:a16="http://schemas.microsoft.com/office/drawing/2014/main" id="{FED3B278-AE3C-4539-9514-BF1FFC87D0DB}"/>
              </a:ext>
            </a:extLst>
          </p:cNvPr>
          <p:cNvSpPr/>
          <p:nvPr/>
        </p:nvSpPr>
        <p:spPr>
          <a:xfrm>
            <a:off x="2574223" y="424928"/>
            <a:ext cx="3264035" cy="923330"/>
          </a:xfrm>
          <a:prstGeom prst="rect">
            <a:avLst/>
          </a:prstGeom>
        </p:spPr>
        <p:txBody>
          <a:bodyPr wrap="none">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Positively</a:t>
            </a:r>
          </a:p>
        </p:txBody>
      </p:sp>
    </p:spTree>
    <p:extLst>
      <p:ext uri="{BB962C8B-B14F-4D97-AF65-F5344CB8AC3E}">
        <p14:creationId xmlns:p14="http://schemas.microsoft.com/office/powerpoint/2010/main" val="2294444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34B-7154-4EF2-B17C-DF457792EBB6}"/>
              </a:ext>
            </a:extLst>
          </p:cNvPr>
          <p:cNvSpPr>
            <a:spLocks noGrp="1"/>
          </p:cNvSpPr>
          <p:nvPr>
            <p:ph type="title"/>
          </p:nvPr>
        </p:nvSpPr>
        <p:spPr>
          <a:xfrm>
            <a:off x="-2730887" y="-1954580"/>
            <a:ext cx="12309752" cy="1400530"/>
          </a:xfrm>
        </p:spPr>
        <p:txBody>
          <a:bodyPr/>
          <a:lstStyle/>
          <a:p>
            <a:endParaRPr lang="en-GB" dirty="0"/>
          </a:p>
        </p:txBody>
      </p:sp>
      <p:sp>
        <p:nvSpPr>
          <p:cNvPr id="3" name="Content Placeholder 2">
            <a:extLst>
              <a:ext uri="{FF2B5EF4-FFF2-40B4-BE49-F238E27FC236}">
                <a16:creationId xmlns:a16="http://schemas.microsoft.com/office/drawing/2014/main" id="{FC8893FD-7B2B-4341-ADDC-EA9437E6284F}"/>
              </a:ext>
            </a:extLst>
          </p:cNvPr>
          <p:cNvSpPr>
            <a:spLocks noGrp="1"/>
          </p:cNvSpPr>
          <p:nvPr>
            <p:ph idx="1"/>
          </p:nvPr>
        </p:nvSpPr>
        <p:spPr>
          <a:xfrm>
            <a:off x="502920" y="2052925"/>
            <a:ext cx="7717536" cy="4195481"/>
          </a:xfrm>
        </p:spPr>
        <p:txBody>
          <a:bodyPr/>
          <a:lstStyle/>
          <a:p>
            <a:endParaRPr lang="en-GB" sz="2400" dirty="0"/>
          </a:p>
          <a:p>
            <a:r>
              <a:rPr lang="en-GB" sz="2400" dirty="0"/>
              <a:t>He acknowledged the expected outcome, “</a:t>
            </a:r>
            <a:r>
              <a:rPr lang="x-none" sz="2400" b="1" dirty="0">
                <a:solidFill>
                  <a:srgbClr val="FFFF00"/>
                </a:solidFill>
              </a:rPr>
              <a:t>Confident of your obedience</a:t>
            </a:r>
            <a:r>
              <a:rPr lang="x-none" sz="2400" dirty="0"/>
              <a:t>, I write to you, knowing that you will do even more than I ask</a:t>
            </a:r>
            <a:r>
              <a:rPr lang="en-GB" sz="2400" dirty="0"/>
              <a:t>” 1:21</a:t>
            </a:r>
            <a:r>
              <a:rPr lang="x-none" sz="2400" dirty="0"/>
              <a:t>. </a:t>
            </a:r>
            <a:endParaRPr lang="en-GB" sz="2400" dirty="0"/>
          </a:p>
          <a:p>
            <a:endParaRPr lang="en-GB" dirty="0"/>
          </a:p>
        </p:txBody>
      </p:sp>
      <p:sp>
        <p:nvSpPr>
          <p:cNvPr id="4" name="Rectangle 3">
            <a:extLst>
              <a:ext uri="{FF2B5EF4-FFF2-40B4-BE49-F238E27FC236}">
                <a16:creationId xmlns:a16="http://schemas.microsoft.com/office/drawing/2014/main" id="{FED3B278-AE3C-4539-9514-BF1FFC87D0DB}"/>
              </a:ext>
            </a:extLst>
          </p:cNvPr>
          <p:cNvSpPr/>
          <p:nvPr/>
        </p:nvSpPr>
        <p:spPr>
          <a:xfrm>
            <a:off x="2574223" y="424928"/>
            <a:ext cx="3264035" cy="923330"/>
          </a:xfrm>
          <a:prstGeom prst="rect">
            <a:avLst/>
          </a:prstGeom>
        </p:spPr>
        <p:txBody>
          <a:bodyPr wrap="none">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Positively</a:t>
            </a:r>
          </a:p>
        </p:txBody>
      </p:sp>
    </p:spTree>
    <p:extLst>
      <p:ext uri="{BB962C8B-B14F-4D97-AF65-F5344CB8AC3E}">
        <p14:creationId xmlns:p14="http://schemas.microsoft.com/office/powerpoint/2010/main" val="2316794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BB2CC-C8FD-4CD4-AE72-1B3F46CFBAB1}"/>
              </a:ext>
            </a:extLst>
          </p:cNvPr>
          <p:cNvSpPr>
            <a:spLocks noGrp="1"/>
          </p:cNvSpPr>
          <p:nvPr>
            <p:ph idx="1"/>
          </p:nvPr>
        </p:nvSpPr>
        <p:spPr>
          <a:xfrm>
            <a:off x="263769" y="2052925"/>
            <a:ext cx="8493369" cy="4195481"/>
          </a:xfrm>
        </p:spPr>
        <p:txBody>
          <a:bodyPr>
            <a:normAutofit/>
          </a:bodyPr>
          <a:lstStyle/>
          <a:p>
            <a:r>
              <a:rPr lang="x-none" sz="2800" dirty="0"/>
              <a:t>The constraints of Roman law. </a:t>
            </a:r>
            <a:endParaRPr lang="en-GB" sz="2800" dirty="0"/>
          </a:p>
          <a:p>
            <a:pPr lvl="0"/>
            <a:endParaRPr lang="en-GB" sz="2800" dirty="0"/>
          </a:p>
          <a:p>
            <a:pPr lvl="0"/>
            <a:r>
              <a:rPr lang="x-none" sz="2800" dirty="0"/>
              <a:t>Onesimus</a:t>
            </a:r>
            <a:r>
              <a:rPr lang="en-GB" sz="2800" dirty="0"/>
              <a:t>’Actions – he </a:t>
            </a:r>
            <a:r>
              <a:rPr lang="x-none" sz="2800" dirty="0"/>
              <a:t>had stolen money and in so doing betrayed Philemon’s trust.</a:t>
            </a:r>
            <a:endParaRPr lang="en-GB" sz="2800" dirty="0"/>
          </a:p>
          <a:p>
            <a:pPr marL="0" lvl="0" indent="0">
              <a:buNone/>
            </a:pPr>
            <a:endParaRPr lang="en-GB" sz="2800" dirty="0"/>
          </a:p>
          <a:p>
            <a:pPr lvl="0"/>
            <a:r>
              <a:rPr lang="x-none" sz="2800" dirty="0"/>
              <a:t>Th</a:t>
            </a:r>
            <a:r>
              <a:rPr lang="en-GB" sz="2800" dirty="0"/>
              <a:t>e </a:t>
            </a:r>
            <a:r>
              <a:rPr lang="x-none" sz="2800" dirty="0"/>
              <a:t>spiritual dimension</a:t>
            </a:r>
            <a:r>
              <a:rPr lang="en-GB" sz="2800" dirty="0"/>
              <a:t>, </a:t>
            </a:r>
            <a:r>
              <a:rPr lang="x-none" sz="2800" dirty="0"/>
              <a:t>God had </a:t>
            </a:r>
            <a:r>
              <a:rPr lang="en-GB" sz="2800" dirty="0"/>
              <a:t>intervened in the lives of Philemon and Onesimus</a:t>
            </a:r>
            <a:endParaRPr lang="en-GB" dirty="0"/>
          </a:p>
        </p:txBody>
      </p:sp>
      <p:sp>
        <p:nvSpPr>
          <p:cNvPr id="5" name="Rectangle 4">
            <a:extLst>
              <a:ext uri="{FF2B5EF4-FFF2-40B4-BE49-F238E27FC236}">
                <a16:creationId xmlns:a16="http://schemas.microsoft.com/office/drawing/2014/main" id="{293ED43B-E35E-4D63-9BF1-385088B78882}"/>
              </a:ext>
            </a:extLst>
          </p:cNvPr>
          <p:cNvSpPr/>
          <p:nvPr/>
        </p:nvSpPr>
        <p:spPr>
          <a:xfrm>
            <a:off x="999132" y="505490"/>
            <a:ext cx="6864380" cy="923330"/>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Be sure of the Issues</a:t>
            </a:r>
          </a:p>
        </p:txBody>
      </p:sp>
    </p:spTree>
    <p:extLst>
      <p:ext uri="{BB962C8B-B14F-4D97-AF65-F5344CB8AC3E}">
        <p14:creationId xmlns:p14="http://schemas.microsoft.com/office/powerpoint/2010/main" val="9735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E9EB-2089-4465-9D07-C0772ABD9ADF}"/>
              </a:ext>
            </a:extLst>
          </p:cNvPr>
          <p:cNvSpPr>
            <a:spLocks noGrp="1"/>
          </p:cNvSpPr>
          <p:nvPr>
            <p:ph type="title"/>
          </p:nvPr>
        </p:nvSpPr>
        <p:spPr/>
        <p:txBody>
          <a:bodyPr/>
          <a:lstStyle/>
          <a:p>
            <a:pPr algn="ctr"/>
            <a:endParaRPr lang="en-GB" dirty="0"/>
          </a:p>
        </p:txBody>
      </p:sp>
      <p:sp>
        <p:nvSpPr>
          <p:cNvPr id="3" name="Content Placeholder 2">
            <a:extLst>
              <a:ext uri="{FF2B5EF4-FFF2-40B4-BE49-F238E27FC236}">
                <a16:creationId xmlns:a16="http://schemas.microsoft.com/office/drawing/2014/main" id="{F3E2A6E9-7B96-4AAD-80F7-F4A47AB90954}"/>
              </a:ext>
            </a:extLst>
          </p:cNvPr>
          <p:cNvSpPr>
            <a:spLocks noGrp="1"/>
          </p:cNvSpPr>
          <p:nvPr>
            <p:ph idx="1"/>
          </p:nvPr>
        </p:nvSpPr>
        <p:spPr/>
        <p:txBody>
          <a:bodyPr/>
          <a:lstStyle/>
          <a:p>
            <a:r>
              <a:rPr lang="en-GB" dirty="0"/>
              <a:t>Paul used Roman Law. </a:t>
            </a:r>
          </a:p>
          <a:p>
            <a:endParaRPr lang="en-GB" dirty="0"/>
          </a:p>
          <a:p>
            <a:r>
              <a:rPr lang="en-GB" dirty="0"/>
              <a:t>The “Law of Fortum” demanded that anyone who found a slave should send him back. </a:t>
            </a:r>
          </a:p>
          <a:p>
            <a:r>
              <a:rPr lang="en-GB" dirty="0"/>
              <a:t>Paul wrote, “I am sending him back to you”1:12. This was the law. </a:t>
            </a:r>
          </a:p>
          <a:p>
            <a:r>
              <a:rPr lang="en-GB" dirty="0"/>
              <a:t>The </a:t>
            </a:r>
            <a:r>
              <a:rPr lang="en-GB" b="1" dirty="0">
                <a:solidFill>
                  <a:srgbClr val="FFFF00"/>
                </a:solidFill>
              </a:rPr>
              <a:t>law stated</a:t>
            </a:r>
            <a:r>
              <a:rPr lang="en-GB" dirty="0">
                <a:solidFill>
                  <a:srgbClr val="FFFF00"/>
                </a:solidFill>
              </a:rPr>
              <a:t> </a:t>
            </a:r>
            <a:r>
              <a:rPr lang="en-GB" dirty="0"/>
              <a:t>that the slave had no rights in this or any situation</a:t>
            </a:r>
            <a:r>
              <a:rPr lang="en-GB" b="1" dirty="0"/>
              <a:t>. </a:t>
            </a:r>
            <a:r>
              <a:rPr lang="en-GB" b="1" dirty="0">
                <a:solidFill>
                  <a:srgbClr val="FFFF00"/>
                </a:solidFill>
              </a:rPr>
              <a:t>The owner could do as he pleased.</a:t>
            </a:r>
            <a:r>
              <a:rPr lang="en-GB" b="1" dirty="0"/>
              <a:t> </a:t>
            </a:r>
          </a:p>
          <a:p>
            <a:r>
              <a:rPr lang="en-GB" dirty="0"/>
              <a:t>Paul reminded Philemon of this by the comments which follow. </a:t>
            </a:r>
          </a:p>
          <a:p>
            <a:endParaRPr lang="en-GB" dirty="0"/>
          </a:p>
        </p:txBody>
      </p:sp>
      <p:sp>
        <p:nvSpPr>
          <p:cNvPr id="4" name="Rectangle 3">
            <a:extLst>
              <a:ext uri="{FF2B5EF4-FFF2-40B4-BE49-F238E27FC236}">
                <a16:creationId xmlns:a16="http://schemas.microsoft.com/office/drawing/2014/main" id="{F4F5EA13-0CAD-4046-B9DA-C6E1900015BD}"/>
              </a:ext>
            </a:extLst>
          </p:cNvPr>
          <p:cNvSpPr/>
          <p:nvPr/>
        </p:nvSpPr>
        <p:spPr>
          <a:xfrm>
            <a:off x="231163" y="198761"/>
            <a:ext cx="7904728" cy="1754326"/>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Resolving the Problems</a:t>
            </a:r>
            <a:br>
              <a:rPr lang="en-GB" sz="5400" b="1" cap="none" spc="0" dirty="0">
                <a:ln w="6600">
                  <a:solidFill>
                    <a:schemeClr val="accent2"/>
                  </a:solidFill>
                  <a:prstDash val="solid"/>
                </a:ln>
                <a:solidFill>
                  <a:srgbClr val="FFFFFF"/>
                </a:solidFill>
                <a:effectLst>
                  <a:outerShdw dist="38100" dir="2700000" algn="tl" rotWithShape="0">
                    <a:schemeClr val="accent2"/>
                  </a:outerShdw>
                </a:effectLst>
              </a:rPr>
            </a:b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of Roman Law</a:t>
            </a:r>
          </a:p>
        </p:txBody>
      </p:sp>
    </p:spTree>
    <p:extLst>
      <p:ext uri="{BB962C8B-B14F-4D97-AF65-F5344CB8AC3E}">
        <p14:creationId xmlns:p14="http://schemas.microsoft.com/office/powerpoint/2010/main" val="6081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E9EB-2089-4465-9D07-C0772ABD9ADF}"/>
              </a:ext>
            </a:extLst>
          </p:cNvPr>
          <p:cNvSpPr>
            <a:spLocks noGrp="1"/>
          </p:cNvSpPr>
          <p:nvPr>
            <p:ph type="title"/>
          </p:nvPr>
        </p:nvSpPr>
        <p:spPr/>
        <p:txBody>
          <a:bodyPr/>
          <a:lstStyle/>
          <a:p>
            <a:pPr algn="ctr"/>
            <a:endParaRPr lang="en-GB" dirty="0"/>
          </a:p>
        </p:txBody>
      </p:sp>
      <p:sp>
        <p:nvSpPr>
          <p:cNvPr id="3" name="Content Placeholder 2">
            <a:extLst>
              <a:ext uri="{FF2B5EF4-FFF2-40B4-BE49-F238E27FC236}">
                <a16:creationId xmlns:a16="http://schemas.microsoft.com/office/drawing/2014/main" id="{F3E2A6E9-7B96-4AAD-80F7-F4A47AB90954}"/>
              </a:ext>
            </a:extLst>
          </p:cNvPr>
          <p:cNvSpPr>
            <a:spLocks noGrp="1"/>
          </p:cNvSpPr>
          <p:nvPr>
            <p:ph idx="1"/>
          </p:nvPr>
        </p:nvSpPr>
        <p:spPr/>
        <p:txBody>
          <a:bodyPr/>
          <a:lstStyle/>
          <a:p>
            <a:r>
              <a:rPr lang="en-GB" sz="2400" dirty="0"/>
              <a:t>Paul used Roman Law again</a:t>
            </a:r>
          </a:p>
          <a:p>
            <a:endParaRPr lang="en-GB" sz="2400" dirty="0"/>
          </a:p>
          <a:p>
            <a:r>
              <a:rPr lang="en-GB" sz="2400" dirty="0"/>
              <a:t>He offered to pay the debt. </a:t>
            </a:r>
          </a:p>
          <a:p>
            <a:pPr marL="0" indent="0">
              <a:buNone/>
            </a:pPr>
            <a:r>
              <a:rPr lang="en-GB" dirty="0"/>
              <a:t> </a:t>
            </a:r>
          </a:p>
          <a:p>
            <a:pPr marL="0" indent="0">
              <a:buNone/>
            </a:pPr>
            <a:r>
              <a:rPr lang="en-GB" sz="2400" dirty="0"/>
              <a:t>“If he has done you any wrong or owes you anything, charge it to me. I, Paul, am writing this with my own hand. I will pay it back—not to mention that you owe me your very self,” 1:18&amp;19.</a:t>
            </a:r>
          </a:p>
          <a:p>
            <a:endParaRPr lang="en-GB" dirty="0"/>
          </a:p>
        </p:txBody>
      </p:sp>
      <p:sp>
        <p:nvSpPr>
          <p:cNvPr id="4" name="Rectangle 3">
            <a:extLst>
              <a:ext uri="{FF2B5EF4-FFF2-40B4-BE49-F238E27FC236}">
                <a16:creationId xmlns:a16="http://schemas.microsoft.com/office/drawing/2014/main" id="{BC4F4347-D9B2-4592-80F8-20B72669C346}"/>
              </a:ext>
            </a:extLst>
          </p:cNvPr>
          <p:cNvSpPr/>
          <p:nvPr/>
        </p:nvSpPr>
        <p:spPr>
          <a:xfrm>
            <a:off x="347074" y="198761"/>
            <a:ext cx="7904728" cy="1754326"/>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Resolving the Problems</a:t>
            </a:r>
            <a:br>
              <a:rPr lang="en-GB" sz="5400" b="1" cap="none" spc="0" dirty="0">
                <a:ln w="6600">
                  <a:solidFill>
                    <a:schemeClr val="accent2"/>
                  </a:solidFill>
                  <a:prstDash val="solid"/>
                </a:ln>
                <a:solidFill>
                  <a:srgbClr val="FFFFFF"/>
                </a:solidFill>
                <a:effectLst>
                  <a:outerShdw dist="38100" dir="2700000" algn="tl" rotWithShape="0">
                    <a:schemeClr val="accent2"/>
                  </a:outerShdw>
                </a:effectLst>
              </a:rPr>
            </a:b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Debt</a:t>
            </a:r>
          </a:p>
        </p:txBody>
      </p:sp>
    </p:spTree>
    <p:extLst>
      <p:ext uri="{BB962C8B-B14F-4D97-AF65-F5344CB8AC3E}">
        <p14:creationId xmlns:p14="http://schemas.microsoft.com/office/powerpoint/2010/main" val="203193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200D-D793-43C7-91D3-1C3E724C0B60}"/>
              </a:ext>
            </a:extLst>
          </p:cNvPr>
          <p:cNvSpPr>
            <a:spLocks noGrp="1"/>
          </p:cNvSpPr>
          <p:nvPr>
            <p:ph type="title"/>
          </p:nvPr>
        </p:nvSpPr>
        <p:spPr/>
        <p:txBody>
          <a:bodyPr/>
          <a:lstStyle/>
          <a:p>
            <a:pPr algn="ctr"/>
            <a:r>
              <a:rPr lang="en-GB" b="1" spc="50" dirty="0">
                <a:ln w="9525" cmpd="sng">
                  <a:solidFill>
                    <a:schemeClr val="accent1"/>
                  </a:solidFill>
                  <a:prstDash val="solid"/>
                </a:ln>
                <a:solidFill>
                  <a:srgbClr val="70AD47">
                    <a:tint val="1000"/>
                  </a:srgbClr>
                </a:solidFill>
                <a:effectLst>
                  <a:glow rad="38100">
                    <a:schemeClr val="accent1">
                      <a:alpha val="40000"/>
                    </a:schemeClr>
                  </a:glow>
                </a:effectLst>
              </a:rPr>
              <a:t>Resolving the Problems</a:t>
            </a:r>
            <a:br>
              <a:rPr lang="en-GB" b="1" spc="50" dirty="0">
                <a:ln w="9525" cmpd="sng">
                  <a:solidFill>
                    <a:schemeClr val="accent1"/>
                  </a:solidFill>
                  <a:prstDash val="solid"/>
                </a:ln>
                <a:solidFill>
                  <a:srgbClr val="70AD47">
                    <a:tint val="1000"/>
                  </a:srgbClr>
                </a:solidFill>
                <a:effectLst>
                  <a:glow rad="38100">
                    <a:schemeClr val="accent1">
                      <a:alpha val="40000"/>
                    </a:schemeClr>
                  </a:glow>
                </a:effectLst>
              </a:rPr>
            </a:br>
            <a:r>
              <a:rPr lang="en-GB" b="1" spc="50" dirty="0">
                <a:ln w="9525" cmpd="sng">
                  <a:solidFill>
                    <a:schemeClr val="accent1"/>
                  </a:solidFill>
                  <a:prstDash val="solid"/>
                </a:ln>
                <a:solidFill>
                  <a:srgbClr val="70AD47">
                    <a:tint val="1000"/>
                  </a:srgbClr>
                </a:solidFill>
                <a:effectLst>
                  <a:glow rad="38100">
                    <a:schemeClr val="accent1">
                      <a:alpha val="40000"/>
                    </a:schemeClr>
                  </a:glow>
                </a:effectLst>
              </a:rPr>
              <a:t>The Spiritual Dimension</a:t>
            </a:r>
          </a:p>
        </p:txBody>
      </p:sp>
      <p:pic>
        <p:nvPicPr>
          <p:cNvPr id="6146" name="Picture 2" descr="Image result for in christ">
            <a:extLst>
              <a:ext uri="{FF2B5EF4-FFF2-40B4-BE49-F238E27FC236}">
                <a16:creationId xmlns:a16="http://schemas.microsoft.com/office/drawing/2014/main" id="{4B384D40-A83E-4005-91B1-FBF3D70AD47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 y="1853249"/>
            <a:ext cx="9041362" cy="5004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6FD6FF-43C9-4A4C-9FED-149230D38378}"/>
              </a:ext>
            </a:extLst>
          </p:cNvPr>
          <p:cNvSpPr/>
          <p:nvPr/>
        </p:nvSpPr>
        <p:spPr>
          <a:xfrm>
            <a:off x="182866" y="2088104"/>
            <a:ext cx="2922596" cy="523220"/>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“My very heart”</a:t>
            </a:r>
          </a:p>
        </p:txBody>
      </p:sp>
      <p:sp>
        <p:nvSpPr>
          <p:cNvPr id="5" name="Rectangle 4">
            <a:extLst>
              <a:ext uri="{FF2B5EF4-FFF2-40B4-BE49-F238E27FC236}">
                <a16:creationId xmlns:a16="http://schemas.microsoft.com/office/drawing/2014/main" id="{EF13D0C9-2FCD-4AA5-B803-0A514336449E}"/>
              </a:ext>
            </a:extLst>
          </p:cNvPr>
          <p:cNvSpPr/>
          <p:nvPr/>
        </p:nvSpPr>
        <p:spPr>
          <a:xfrm>
            <a:off x="1814073" y="2765112"/>
            <a:ext cx="5955476"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“Has become useful to you and t</a:t>
            </a:r>
            <a:r>
              <a:rPr lang="en-US" sz="2400" b="1" dirty="0">
                <a:ln w="22225">
                  <a:solidFill>
                    <a:schemeClr val="accent2"/>
                  </a:solidFill>
                  <a:prstDash val="solid"/>
                </a:ln>
                <a:solidFill>
                  <a:schemeClr val="accent2">
                    <a:lumMod val="40000"/>
                    <a:lumOff val="60000"/>
                  </a:schemeClr>
                </a:solidFill>
              </a:rPr>
              <a:t>o me”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5D2670B4-BAAD-4933-9C69-357891757787}"/>
              </a:ext>
            </a:extLst>
          </p:cNvPr>
          <p:cNvSpPr/>
          <p:nvPr/>
        </p:nvSpPr>
        <p:spPr>
          <a:xfrm>
            <a:off x="4012400" y="1980282"/>
            <a:ext cx="4902303" cy="523220"/>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“The Sovereign will of God”</a:t>
            </a:r>
          </a:p>
        </p:txBody>
      </p:sp>
      <p:sp>
        <p:nvSpPr>
          <p:cNvPr id="7" name="Rectangle 6">
            <a:extLst>
              <a:ext uri="{FF2B5EF4-FFF2-40B4-BE49-F238E27FC236}">
                <a16:creationId xmlns:a16="http://schemas.microsoft.com/office/drawing/2014/main" id="{BCA0139E-AA14-4F37-A2DA-DEB71185D8A6}"/>
              </a:ext>
            </a:extLst>
          </p:cNvPr>
          <p:cNvSpPr/>
          <p:nvPr/>
        </p:nvSpPr>
        <p:spPr>
          <a:xfrm>
            <a:off x="182866" y="5116817"/>
            <a:ext cx="8571803" cy="1477328"/>
          </a:xfrm>
          <a:prstGeom prst="rect">
            <a:avLst/>
          </a:prstGeom>
        </p:spPr>
        <p:txBody>
          <a:bodyPr wrap="square">
            <a:spAutoFit/>
          </a:bodyPr>
          <a:lstStyle/>
          <a:p>
            <a:pPr algn="ctr">
              <a:spcAft>
                <a:spcPts val="400"/>
              </a:spcAft>
            </a:pPr>
            <a:r>
              <a:rPr lang="en-GB" b="1" dirty="0">
                <a:solidFill>
                  <a:schemeClr val="bg1"/>
                </a:solidFill>
                <a:latin typeface="Verdana" panose="020B0604030504040204" pitchFamily="34" charset="0"/>
                <a:ea typeface="Calibri" panose="020F0502020204030204" pitchFamily="34" charset="0"/>
                <a:cs typeface="Verdana" panose="020B0604030504040204" pitchFamily="34" charset="0"/>
              </a:rPr>
              <a:t>“Perhaps</a:t>
            </a:r>
            <a:r>
              <a:rPr lang="x-none" b="1" dirty="0">
                <a:solidFill>
                  <a:schemeClr val="bg1"/>
                </a:solidFill>
                <a:latin typeface="Verdana" panose="020B0604030504040204" pitchFamily="34" charset="0"/>
                <a:ea typeface="Calibri" panose="020F0502020204030204" pitchFamily="34" charset="0"/>
                <a:cs typeface="Verdana" panose="020B0604030504040204" pitchFamily="34" charset="0"/>
              </a:rPr>
              <a:t> the reason he was separated from you for a little while wa</a:t>
            </a:r>
            <a:r>
              <a:rPr lang="en-GB" b="1" dirty="0">
                <a:solidFill>
                  <a:schemeClr val="bg1"/>
                </a:solidFill>
                <a:latin typeface="Verdana" panose="020B0604030504040204" pitchFamily="34" charset="0"/>
                <a:ea typeface="Calibri" panose="020F0502020204030204" pitchFamily="34" charset="0"/>
                <a:cs typeface="Verdana" panose="020B0604030504040204" pitchFamily="34" charset="0"/>
              </a:rPr>
              <a:t>s </a:t>
            </a:r>
            <a:r>
              <a:rPr lang="x-none" b="1" dirty="0">
                <a:solidFill>
                  <a:schemeClr val="bg1"/>
                </a:solidFill>
                <a:latin typeface="Verdana" panose="020B0604030504040204" pitchFamily="34" charset="0"/>
                <a:ea typeface="Calibri" panose="020F0502020204030204" pitchFamily="34" charset="0"/>
                <a:cs typeface="Verdana" panose="020B0604030504040204" pitchFamily="34" charset="0"/>
              </a:rPr>
              <a:t>that you might have him back forever</a:t>
            </a:r>
            <a:r>
              <a:rPr lang="x-none" b="1" dirty="0">
                <a:solidFill>
                  <a:schemeClr val="bg1"/>
                </a:solidFill>
                <a:latin typeface="Verdana" panose="020B0604030504040204" pitchFamily="34" charset="0"/>
                <a:ea typeface="Times New Roman" panose="02020603050405020304" pitchFamily="18" charset="0"/>
                <a:cs typeface="Verdana" panose="020B0604030504040204" pitchFamily="34" charset="0"/>
              </a:rPr>
              <a:t>, </a:t>
            </a:r>
            <a:r>
              <a:rPr lang="x-none" b="1" dirty="0">
                <a:solidFill>
                  <a:schemeClr val="bg1"/>
                </a:solidFill>
                <a:latin typeface="Verdana" panose="020B0604030504040204" pitchFamily="34" charset="0"/>
                <a:ea typeface="Calibri" panose="020F0502020204030204" pitchFamily="34" charset="0"/>
                <a:cs typeface="Verdana" panose="020B0604030504040204" pitchFamily="34" charset="0"/>
              </a:rPr>
              <a:t>no longer as a slave, but better than a slave, as a dear brother. He is very dear to me but even dearer to you, both as a fellow man and as a brother in the Lord.</a:t>
            </a:r>
            <a:r>
              <a:rPr lang="en-GB" b="1" dirty="0">
                <a:solidFill>
                  <a:schemeClr val="bg1"/>
                </a:solidFill>
                <a:latin typeface="Verdana" panose="020B0604030504040204" pitchFamily="34" charset="0"/>
                <a:ea typeface="Calibri" panose="020F0502020204030204" pitchFamily="34" charset="0"/>
                <a:cs typeface="Verdana" panose="020B0604030504040204" pitchFamily="34" charset="0"/>
              </a:rPr>
              <a:t>” 1:16&amp;17</a:t>
            </a:r>
          </a:p>
        </p:txBody>
      </p:sp>
    </p:spTree>
    <p:extLst>
      <p:ext uri="{BB962C8B-B14F-4D97-AF65-F5344CB8AC3E}">
        <p14:creationId xmlns:p14="http://schemas.microsoft.com/office/powerpoint/2010/main" val="186552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5402-4BA1-4541-9296-BB1A339CEDB9}"/>
              </a:ext>
            </a:extLst>
          </p:cNvPr>
          <p:cNvSpPr>
            <a:spLocks noGrp="1"/>
          </p:cNvSpPr>
          <p:nvPr>
            <p:ph type="title"/>
          </p:nvPr>
        </p:nvSpPr>
        <p:spPr/>
        <p:txBody>
          <a:bodyPr/>
          <a:lstStyle/>
          <a:p>
            <a:endParaRPr lang="en-GB"/>
          </a:p>
        </p:txBody>
      </p:sp>
      <p:pic>
        <p:nvPicPr>
          <p:cNvPr id="8194" name="Picture 2" descr="Image result for in christ a new way of living">
            <a:extLst>
              <a:ext uri="{FF2B5EF4-FFF2-40B4-BE49-F238E27FC236}">
                <a16:creationId xmlns:a16="http://schemas.microsoft.com/office/drawing/2014/main" id="{1AE77334-FBD2-4469-80C1-D9999893599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6B96455-8009-437D-9C90-4E2FC189B0B7}"/>
              </a:ext>
            </a:extLst>
          </p:cNvPr>
          <p:cNvSpPr/>
          <p:nvPr/>
        </p:nvSpPr>
        <p:spPr>
          <a:xfrm>
            <a:off x="154946" y="4101543"/>
            <a:ext cx="8666155" cy="258532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Spiritual Partnership</a:t>
            </a:r>
          </a:p>
          <a:p>
            <a:pPr algn="ctr"/>
            <a:endParaRPr lang="en-US" sz="5400" b="1" dirty="0">
              <a:ln/>
              <a:solidFill>
                <a:schemeClr val="accent4"/>
              </a:solidFill>
            </a:endParaRPr>
          </a:p>
          <a:p>
            <a:pPr algn="ctr"/>
            <a:r>
              <a:rPr lang="en-US" sz="5400" b="1" dirty="0">
                <a:ln/>
                <a:solidFill>
                  <a:schemeClr val="accent4"/>
                </a:solidFill>
              </a:rPr>
              <a:t>The way to live and serve</a:t>
            </a:r>
          </a:p>
        </p:txBody>
      </p:sp>
    </p:spTree>
    <p:extLst>
      <p:ext uri="{BB962C8B-B14F-4D97-AF65-F5344CB8AC3E}">
        <p14:creationId xmlns:p14="http://schemas.microsoft.com/office/powerpoint/2010/main" val="379690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FCC7-3A66-43C1-B793-736C257BE767}"/>
              </a:ext>
            </a:extLst>
          </p:cNvPr>
          <p:cNvSpPr>
            <a:spLocks noGrp="1"/>
          </p:cNvSpPr>
          <p:nvPr>
            <p:ph type="title"/>
          </p:nvPr>
        </p:nvSpPr>
        <p:spPr/>
        <p:txBody>
          <a:bodyPr/>
          <a:lstStyle/>
          <a:p>
            <a:endParaRPr lang="en-GB"/>
          </a:p>
        </p:txBody>
      </p:sp>
      <p:pic>
        <p:nvPicPr>
          <p:cNvPr id="5" name="Content Placeholder 4" descr="A picture containing person, standing&#10;&#10;Description generated with high confidence">
            <a:extLst>
              <a:ext uri="{FF2B5EF4-FFF2-40B4-BE49-F238E27FC236}">
                <a16:creationId xmlns:a16="http://schemas.microsoft.com/office/drawing/2014/main" id="{F3906077-2F9D-4F6B-9627-5E7D899837F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 y="0"/>
            <a:ext cx="9495691" cy="6858000"/>
          </a:xfrm>
        </p:spPr>
      </p:pic>
      <p:sp>
        <p:nvSpPr>
          <p:cNvPr id="6" name="Rectangle 5">
            <a:extLst>
              <a:ext uri="{FF2B5EF4-FFF2-40B4-BE49-F238E27FC236}">
                <a16:creationId xmlns:a16="http://schemas.microsoft.com/office/drawing/2014/main" id="{5FFA2837-554F-4345-9E23-E2B7FAAAEF53}"/>
              </a:ext>
            </a:extLst>
          </p:cNvPr>
          <p:cNvSpPr/>
          <p:nvPr/>
        </p:nvSpPr>
        <p:spPr>
          <a:xfrm>
            <a:off x="859093" y="5569858"/>
            <a:ext cx="6986208"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Partnership in Prayer</a:t>
            </a:r>
          </a:p>
        </p:txBody>
      </p:sp>
    </p:spTree>
    <p:extLst>
      <p:ext uri="{BB962C8B-B14F-4D97-AF65-F5344CB8AC3E}">
        <p14:creationId xmlns:p14="http://schemas.microsoft.com/office/powerpoint/2010/main" val="36756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FC21-EB5E-430D-ABB7-EA7E55DD3BAB}"/>
              </a:ext>
            </a:extLst>
          </p:cNvPr>
          <p:cNvSpPr>
            <a:spLocks noGrp="1"/>
          </p:cNvSpPr>
          <p:nvPr>
            <p:ph type="title"/>
          </p:nvPr>
        </p:nvSpPr>
        <p:spPr>
          <a:xfrm>
            <a:off x="485775" y="452718"/>
            <a:ext cx="2984093" cy="1400530"/>
          </a:xfrm>
        </p:spPr>
        <p:txBody>
          <a:bodyPr vert="horz" lIns="91440" tIns="45720" rIns="91440" bIns="45720" rtlCol="0">
            <a:normAutofit/>
          </a:bodyPr>
          <a:lstStyle/>
          <a:p>
            <a:endParaRPr lang="en-US"/>
          </a:p>
        </p:txBody>
      </p:sp>
      <p:sp>
        <p:nvSpPr>
          <p:cNvPr id="30" name="Rectangle 29">
            <a:extLst>
              <a:ext uri="{FF2B5EF4-FFF2-40B4-BE49-F238E27FC236}">
                <a16:creationId xmlns:a16="http://schemas.microsoft.com/office/drawing/2014/main" id="{4DA1ACAB-E078-4BF9-A480-CD741086C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Content Placeholder 7" descr="A group of people sitting at a table posing for the camera&#10;&#10;Description generated with very high confidence">
            <a:extLst>
              <a:ext uri="{FF2B5EF4-FFF2-40B4-BE49-F238E27FC236}">
                <a16:creationId xmlns:a16="http://schemas.microsoft.com/office/drawing/2014/main" id="{5AFB4C06-FB6C-4B43-B742-0E3FF75D66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07245" y="325315"/>
            <a:ext cx="3743321" cy="3103661"/>
          </a:xfrm>
        </p:spPr>
      </p:pic>
      <p:cxnSp>
        <p:nvCxnSpPr>
          <p:cNvPr id="32" name="Straight Connector 31">
            <a:extLst>
              <a:ext uri="{FF2B5EF4-FFF2-40B4-BE49-F238E27FC236}">
                <a16:creationId xmlns:a16="http://schemas.microsoft.com/office/drawing/2014/main" id="{7D898DED-56EB-4CCC-BC01-AF6796B53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65170" y="3428998"/>
            <a:ext cx="0" cy="342899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CBCC6E-FB85-4885-ACF7-EAF067CA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87493" y="3428998"/>
            <a:ext cx="515535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people posing for a photo&#10;&#10;Description generated with very high confidence">
            <a:extLst>
              <a:ext uri="{FF2B5EF4-FFF2-40B4-BE49-F238E27FC236}">
                <a16:creationId xmlns:a16="http://schemas.microsoft.com/office/drawing/2014/main" id="{02ED4D17-798B-4A67-88C9-7A5403314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818" y="452718"/>
            <a:ext cx="4846001" cy="3635690"/>
          </a:xfrm>
          <a:prstGeom prst="rect">
            <a:avLst/>
          </a:prstGeom>
        </p:spPr>
      </p:pic>
      <p:pic>
        <p:nvPicPr>
          <p:cNvPr id="15" name="Picture 14" descr="A group of people posing for a photo&#10;&#10;Description generated with very high confidence">
            <a:extLst>
              <a:ext uri="{FF2B5EF4-FFF2-40B4-BE49-F238E27FC236}">
                <a16:creationId xmlns:a16="http://schemas.microsoft.com/office/drawing/2014/main" id="{F0C48DE2-FFBD-4463-B482-E8F676E78C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7233" y="3428976"/>
            <a:ext cx="3743313" cy="3358678"/>
          </a:xfrm>
          <a:prstGeom prst="rect">
            <a:avLst/>
          </a:prstGeom>
        </p:spPr>
      </p:pic>
      <p:sp>
        <p:nvSpPr>
          <p:cNvPr id="17" name="Rectangle 16">
            <a:extLst>
              <a:ext uri="{FF2B5EF4-FFF2-40B4-BE49-F238E27FC236}">
                <a16:creationId xmlns:a16="http://schemas.microsoft.com/office/drawing/2014/main" id="{D890E402-522D-4C5F-99C0-E163D70B60D0}"/>
              </a:ext>
            </a:extLst>
          </p:cNvPr>
          <p:cNvSpPr/>
          <p:nvPr/>
        </p:nvSpPr>
        <p:spPr>
          <a:xfrm>
            <a:off x="485775" y="4272673"/>
            <a:ext cx="4551247" cy="2585323"/>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Partnership</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 hospitality</a:t>
            </a: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a:p>
            <a:pPr algn="ct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Rectangle 2">
            <a:extLst>
              <a:ext uri="{FF2B5EF4-FFF2-40B4-BE49-F238E27FC236}">
                <a16:creationId xmlns:a16="http://schemas.microsoft.com/office/drawing/2014/main" id="{A724E095-F59D-4006-8EF6-D3F5F84AF31C}"/>
              </a:ext>
            </a:extLst>
          </p:cNvPr>
          <p:cNvSpPr/>
          <p:nvPr/>
        </p:nvSpPr>
        <p:spPr>
          <a:xfrm>
            <a:off x="1543474" y="3395711"/>
            <a:ext cx="2492990"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Gwizd Family</a:t>
            </a:r>
          </a:p>
        </p:txBody>
      </p:sp>
      <p:sp>
        <p:nvSpPr>
          <p:cNvPr id="4" name="Rectangle 3">
            <a:extLst>
              <a:ext uri="{FF2B5EF4-FFF2-40B4-BE49-F238E27FC236}">
                <a16:creationId xmlns:a16="http://schemas.microsoft.com/office/drawing/2014/main" id="{80698CF2-1525-4F24-A832-A5DA7315D748}"/>
              </a:ext>
            </a:extLst>
          </p:cNvPr>
          <p:cNvSpPr/>
          <p:nvPr/>
        </p:nvSpPr>
        <p:spPr>
          <a:xfrm>
            <a:off x="5929869" y="2769567"/>
            <a:ext cx="2412840"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Ždych family</a:t>
            </a:r>
          </a:p>
        </p:txBody>
      </p:sp>
      <p:sp>
        <p:nvSpPr>
          <p:cNvPr id="5" name="Rectangle 4">
            <a:extLst>
              <a:ext uri="{FF2B5EF4-FFF2-40B4-BE49-F238E27FC236}">
                <a16:creationId xmlns:a16="http://schemas.microsoft.com/office/drawing/2014/main" id="{3C63BDF4-F738-475E-BD48-26EA838B121B}"/>
              </a:ext>
            </a:extLst>
          </p:cNvPr>
          <p:cNvSpPr/>
          <p:nvPr/>
        </p:nvSpPr>
        <p:spPr>
          <a:xfrm>
            <a:off x="6050394" y="5655189"/>
            <a:ext cx="2441694"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Ouzký family</a:t>
            </a:r>
            <a:endParaRPr lang="en-GB"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16149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8303-7DE1-4214-B3AF-5AD318C521D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EDF8051-C690-410C-B987-9A233D61CCE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
        <p:nvSpPr>
          <p:cNvPr id="3" name="Rectangle 2">
            <a:extLst>
              <a:ext uri="{FF2B5EF4-FFF2-40B4-BE49-F238E27FC236}">
                <a16:creationId xmlns:a16="http://schemas.microsoft.com/office/drawing/2014/main" id="{AD934326-9676-48B2-99F1-8CABC31BB2CC}"/>
              </a:ext>
            </a:extLst>
          </p:cNvPr>
          <p:cNvSpPr/>
          <p:nvPr/>
        </p:nvSpPr>
        <p:spPr>
          <a:xfrm>
            <a:off x="484710" y="229653"/>
            <a:ext cx="8305479" cy="1754326"/>
          </a:xfrm>
          <a:prstGeom prst="rect">
            <a:avLst/>
          </a:prstGeom>
          <a:solidFill>
            <a:srgbClr val="FFC000"/>
          </a:solidFill>
        </p:spPr>
        <p:txBody>
          <a:bodyPr wrap="none">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Partnership in Hospitality</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and Service</a:t>
            </a:r>
          </a:p>
        </p:txBody>
      </p:sp>
    </p:spTree>
    <p:extLst>
      <p:ext uri="{BB962C8B-B14F-4D97-AF65-F5344CB8AC3E}">
        <p14:creationId xmlns:p14="http://schemas.microsoft.com/office/powerpoint/2010/main" val="234284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5EB7-7C6D-464F-8943-3D240FF4BDE8}"/>
              </a:ext>
            </a:extLst>
          </p:cNvPr>
          <p:cNvSpPr>
            <a:spLocks noGrp="1"/>
          </p:cNvSpPr>
          <p:nvPr>
            <p:ph type="title"/>
          </p:nvPr>
        </p:nvSpPr>
        <p:spPr/>
        <p:txBody>
          <a:bodyPr/>
          <a:lstStyle/>
          <a:p>
            <a:endParaRPr lang="en-GB"/>
          </a:p>
        </p:txBody>
      </p:sp>
      <p:pic>
        <p:nvPicPr>
          <p:cNvPr id="5" name="Content Placeholder 4" descr="Two people posing for a picture&#10;&#10;Description generated with very high confidence">
            <a:extLst>
              <a:ext uri="{FF2B5EF4-FFF2-40B4-BE49-F238E27FC236}">
                <a16:creationId xmlns:a16="http://schemas.microsoft.com/office/drawing/2014/main" id="{AD40D58D-2C65-44EA-BC87-7E695A9E263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35169"/>
            <a:ext cx="9144000" cy="6778869"/>
          </a:xfrm>
        </p:spPr>
      </p:pic>
      <p:sp>
        <p:nvSpPr>
          <p:cNvPr id="6" name="Rectangle 5">
            <a:extLst>
              <a:ext uri="{FF2B5EF4-FFF2-40B4-BE49-F238E27FC236}">
                <a16:creationId xmlns:a16="http://schemas.microsoft.com/office/drawing/2014/main" id="{983F1C36-C6D2-431A-A2F8-917E94968B19}"/>
              </a:ext>
            </a:extLst>
          </p:cNvPr>
          <p:cNvSpPr/>
          <p:nvPr/>
        </p:nvSpPr>
        <p:spPr>
          <a:xfrm>
            <a:off x="352196" y="4747847"/>
            <a:ext cx="8305479"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Partnership in Hospitality</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and Service</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737374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2730</TotalTime>
  <Words>1454</Words>
  <Application>Microsoft Office PowerPoint</Application>
  <PresentationFormat>On-screen Show (4:3)</PresentationFormat>
  <Paragraphs>229</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Century Gothic</vt:lpstr>
      <vt:lpstr>Times New Roman</vt:lpstr>
      <vt:lpstr>Verdana</vt:lpstr>
      <vt:lpstr>Wingdings 3</vt:lpstr>
      <vt:lpstr>Ion</vt:lpstr>
      <vt:lpstr>Partnership </vt:lpstr>
      <vt:lpstr>Where are we going?</vt:lpstr>
      <vt:lpstr>Partnership – a Definition</vt:lpstr>
      <vt:lpstr>Koinōnia</vt:lpstr>
      <vt:lpstr>Koinōnia</vt:lpstr>
      <vt:lpstr>PowerPoint Presentation</vt:lpstr>
      <vt:lpstr>PowerPoint Presentation</vt:lpstr>
      <vt:lpstr>PowerPoint Presentation</vt:lpstr>
      <vt:lpstr>PowerPoint Presentation</vt:lpstr>
      <vt:lpstr>PowerPoint Presentation</vt:lpstr>
      <vt:lpstr>      Partnership  in Service</vt:lpstr>
      <vt:lpstr>PowerPoint Presentation</vt:lpstr>
      <vt:lpstr>PowerPoint Presentation</vt:lpstr>
      <vt:lpstr>What Partnership in the New Testament Involved</vt:lpstr>
      <vt:lpstr>The Big Picture</vt:lpstr>
      <vt:lpstr>PowerPoint Presentation</vt:lpstr>
      <vt:lpstr>PowerPoint Presentation</vt:lpstr>
      <vt:lpstr>What is partnership in Service?</vt:lpstr>
      <vt:lpstr>What is partnership in Service?</vt:lpstr>
      <vt:lpstr>What was that Partnership? Who were the partners?</vt:lpstr>
      <vt:lpstr>What was that Partnership? Who were the partners?</vt:lpstr>
      <vt:lpstr>What was that Partnership? Who were the partners?</vt:lpstr>
      <vt:lpstr>Traditional site of meeting in Philippi – where it all began! </vt:lpstr>
      <vt:lpstr>But who was there?</vt:lpstr>
      <vt:lpstr>PowerPoint Presentation</vt:lpstr>
      <vt:lpstr>PowerPoint Presentation</vt:lpstr>
      <vt:lpstr>Why was there such an unexpected result?</vt:lpstr>
      <vt:lpstr>Key Lesson - How is partnership developed ?</vt:lpstr>
      <vt:lpstr>Key Lesson - How is partnership developed ?</vt:lpstr>
      <vt:lpstr>How is partnership developed ?</vt:lpstr>
      <vt:lpstr>How is partnership developed ?</vt:lpstr>
      <vt:lpstr>What is the evidence of  a Holy Spirit driven Partnership?</vt:lpstr>
      <vt:lpstr>What is the evidence of a Holy Spirit driven Partnership?</vt:lpstr>
      <vt:lpstr>What is the evidence of a Holy Spirit driven Partnership?</vt:lpstr>
      <vt:lpstr>What is the evidence of a Holy Spirit driven Partnership?</vt:lpstr>
      <vt:lpstr>Our Responsibility – the Philemon Example</vt:lpstr>
      <vt:lpstr>The Process</vt:lpstr>
      <vt:lpstr>The Reality</vt:lpstr>
      <vt:lpstr>The Starting Point</vt:lpstr>
      <vt:lpstr>The Starting Point</vt:lpstr>
      <vt:lpstr>Paul’s Goal</vt:lpstr>
      <vt:lpstr>Paul’s Goal</vt:lpstr>
      <vt:lpstr>The Mentoring Process</vt:lpstr>
      <vt:lpstr>The Mentoring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Resolving the Problems The Spiritual Dimension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dc:title>
  <dc:creator>roger.brind@gmail.com</dc:creator>
  <cp:lastModifiedBy>Mark Davies</cp:lastModifiedBy>
  <cp:revision>58</cp:revision>
  <dcterms:created xsi:type="dcterms:W3CDTF">2018-08-16T20:53:02Z</dcterms:created>
  <dcterms:modified xsi:type="dcterms:W3CDTF">2018-10-02T17:53:25Z</dcterms:modified>
</cp:coreProperties>
</file>