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489" r:id="rId5"/>
    <p:sldId id="267" r:id="rId6"/>
    <p:sldId id="288" r:id="rId7"/>
    <p:sldId id="378" r:id="rId8"/>
    <p:sldId id="275" r:id="rId9"/>
    <p:sldId id="515" r:id="rId10"/>
    <p:sldId id="327" r:id="rId11"/>
    <p:sldId id="496" r:id="rId12"/>
    <p:sldId id="497" r:id="rId13"/>
    <p:sldId id="498" r:id="rId14"/>
    <p:sldId id="499" r:id="rId15"/>
    <p:sldId id="500" r:id="rId16"/>
    <p:sldId id="501" r:id="rId17"/>
    <p:sldId id="502" r:id="rId18"/>
    <p:sldId id="503" r:id="rId19"/>
    <p:sldId id="491" r:id="rId20"/>
    <p:sldId id="492" r:id="rId21"/>
    <p:sldId id="511" r:id="rId22"/>
    <p:sldId id="493" r:id="rId23"/>
    <p:sldId id="512" r:id="rId24"/>
    <p:sldId id="510" r:id="rId25"/>
    <p:sldId id="319" r:id="rId26"/>
    <p:sldId id="321" r:id="rId27"/>
    <p:sldId id="323" r:id="rId28"/>
    <p:sldId id="324" r:id="rId29"/>
    <p:sldId id="379" r:id="rId30"/>
    <p:sldId id="380" r:id="rId31"/>
  </p:sldIdLst>
  <p:sldSz cx="9144000" cy="6858000" type="screen4x3"/>
  <p:notesSz cx="6805613" cy="9944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A200"/>
    <a:srgbClr val="FFFF99"/>
    <a:srgbClr val="FFFFBD"/>
    <a:srgbClr val="000000"/>
    <a:srgbClr val="F622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>
      <p:cViewPr varScale="1">
        <p:scale>
          <a:sx n="69" d="100"/>
          <a:sy n="69" d="100"/>
        </p:scale>
        <p:origin x="127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5502"/>
    </p:cViewPr>
  </p:sorterViewPr>
  <p:notesViewPr>
    <p:cSldViewPr>
      <p:cViewPr>
        <p:scale>
          <a:sx n="100" d="100"/>
          <a:sy n="100" d="100"/>
        </p:scale>
        <p:origin x="182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61883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GB" dirty="0"/>
              <a:t>Hermeneutics &amp; the historical Brethren Movement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846" y="0"/>
            <a:ext cx="3041179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GB" dirty="0"/>
              <a:t>C &amp; E Europe Consultation October 2018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625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GB" dirty="0"/>
              <a:t>Mark Davies &amp; Jaromir </a:t>
            </a:r>
            <a:r>
              <a:rPr lang="en-GB" dirty="0" err="1"/>
              <a:t>Andreýsek</a:t>
            </a:r>
            <a:endParaRPr lang="en-GB" dirty="0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5625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7A681A8-F75D-4819-B7F2-221419EAA3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3929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43537" cy="447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625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5625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241CB92-5494-4E65-AC8D-2D39B4703E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2908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07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8A2669-1B86-4196-A845-083999A47904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719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07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D2DC0C-DAA5-4A70-9B64-89EDA495D061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99190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07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484CD5-9B51-4135-A1DC-22575FBC292D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9225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07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BCC469-7A46-404E-A884-6741B67E8D61}" type="slidenum">
              <a:rPr lang="en-GB" altLang="en-US" smtClean="0"/>
              <a:pPr>
                <a:spcBef>
                  <a:spcPct val="0"/>
                </a:spcBef>
              </a:pPr>
              <a:t>12</a:t>
            </a:fld>
            <a:endParaRPr lang="en-GB" alt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1989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07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1482E8-067B-41AF-BC87-50E8539054B5}" type="slidenum">
              <a:rPr lang="en-GB" altLang="en-US" smtClean="0"/>
              <a:pPr>
                <a:spcBef>
                  <a:spcPct val="0"/>
                </a:spcBef>
              </a:pPr>
              <a:t>13</a:t>
            </a:fld>
            <a:endParaRPr lang="en-GB" alt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448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07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C210A95-D4F8-4EDC-B77E-F8DD5F79A970}" type="slidenum">
              <a:rPr lang="en-GB" altLang="en-US" smtClean="0"/>
              <a:pPr>
                <a:spcBef>
                  <a:spcPct val="0"/>
                </a:spcBef>
              </a:pPr>
              <a:t>14</a:t>
            </a:fld>
            <a:endParaRPr lang="en-GB" alt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2095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07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A68DAF0-8130-4139-9501-DF04CF4F1523}" type="slidenum">
              <a:rPr lang="en-GB" altLang="en-US" smtClean="0"/>
              <a:pPr>
                <a:spcBef>
                  <a:spcPct val="0"/>
                </a:spcBef>
              </a:pPr>
              <a:t>15</a:t>
            </a:fld>
            <a:endParaRPr lang="en-GB" alt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7841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07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156836-7F94-4D53-8C0A-A835349D2F2E}" type="slidenum">
              <a:rPr lang="en-GB" altLang="en-US" smtClean="0"/>
              <a:pPr>
                <a:spcBef>
                  <a:spcPct val="0"/>
                </a:spcBef>
              </a:pPr>
              <a:t>16</a:t>
            </a:fld>
            <a:endParaRPr lang="en-GB" alt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6573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07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7409BF-1FD6-43F9-A0AE-DAE126646A4C}" type="slidenum">
              <a:rPr lang="en-GB" altLang="en-US" smtClean="0"/>
              <a:pPr>
                <a:spcBef>
                  <a:spcPct val="0"/>
                </a:spcBef>
              </a:pPr>
              <a:t>17</a:t>
            </a:fld>
            <a:endParaRPr lang="en-GB" alt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0993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07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22C2A8-2B43-4614-8704-A636AAD61CA8}" type="slidenum">
              <a:rPr lang="en-GB" altLang="en-US" smtClean="0"/>
              <a:pPr>
                <a:spcBef>
                  <a:spcPct val="0"/>
                </a:spcBef>
              </a:pPr>
              <a:t>18</a:t>
            </a:fld>
            <a:endParaRPr lang="en-GB" alt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173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07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CC12F9-F897-4F58-9D8A-0F65C5132C77}" type="slidenum">
              <a:rPr lang="en-GB" altLang="en-US" smtClean="0"/>
              <a:pPr>
                <a:spcBef>
                  <a:spcPct val="0"/>
                </a:spcBef>
              </a:pPr>
              <a:t>25</a:t>
            </a:fld>
            <a:endParaRPr lang="en-GB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041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946" indent="-29003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962" indent="-23235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1266" indent="-23235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9173" indent="-23235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0671" indent="-2323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2169" indent="-2323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3667" indent="-2323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5164" indent="-2323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D757EB-FF6C-4D31-A12B-FEDA153B0E9C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4879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07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A80F1A-F130-4EA4-89CB-3B31EA5C7203}" type="slidenum">
              <a:rPr lang="en-GB" altLang="en-US" smtClean="0"/>
              <a:pPr>
                <a:spcBef>
                  <a:spcPct val="0"/>
                </a:spcBef>
              </a:pPr>
              <a:t>26</a:t>
            </a:fld>
            <a:endParaRPr lang="en-GB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517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07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826F67-4B15-4673-8163-B0C1697676BB}" type="slidenum">
              <a:rPr lang="en-GB" altLang="en-US" smtClean="0"/>
              <a:pPr>
                <a:spcBef>
                  <a:spcPct val="0"/>
                </a:spcBef>
              </a:pPr>
              <a:t>27</a:t>
            </a:fld>
            <a:endParaRPr lang="en-GB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7873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07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9299AC-1BD4-47E6-B9D1-7C850532F6DE}" type="slidenum">
              <a:rPr lang="en-GB" altLang="en-US" smtClean="0"/>
              <a:pPr>
                <a:spcBef>
                  <a:spcPct val="0"/>
                </a:spcBef>
              </a:pPr>
              <a:t>28</a:t>
            </a:fld>
            <a:endParaRPr lang="en-GB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024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3854450" y="9445625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37" tIns="46218" rIns="92437" bIns="462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2219A50-80DE-4A22-9447-AF0C5AFFE383}" type="slidenum">
              <a:rPr lang="en-GB" altLang="en-US"/>
              <a:pPr algn="r" eaLnBrk="1" hangingPunct="1">
                <a:spcBef>
                  <a:spcPct val="0"/>
                </a:spcBef>
              </a:pPr>
              <a:t>29</a:t>
            </a:fld>
            <a:endParaRPr lang="en-GB" alt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5892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854450" y="9445625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37" tIns="46218" rIns="92437" bIns="462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51B4544-8593-49E6-B8D8-47870A789E32}" type="slidenum">
              <a:rPr lang="en-GB" altLang="en-US"/>
              <a:pPr algn="r" eaLnBrk="1" hangingPunct="1">
                <a:spcBef>
                  <a:spcPct val="0"/>
                </a:spcBef>
              </a:pPr>
              <a:t>30</a:t>
            </a:fld>
            <a:endParaRPr lang="en-GB" alt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89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946" indent="-29003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962" indent="-23235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1266" indent="-23235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9173" indent="-23235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0671" indent="-2323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2169" indent="-2323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3667" indent="-2323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5164" indent="-2323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1771B1-39F8-4670-8086-1D186D8D3B26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471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946" indent="-29003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962" indent="-23235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1266" indent="-23235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7572" indent="-23235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9069" indent="-2323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0567" indent="-2323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2065" indent="-2323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3562" indent="-2323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F72B0B-513E-47A1-9089-26BC64E6AB07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002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946" indent="-29003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962" indent="-23235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1266" indent="-23235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9173" indent="-23235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0671" indent="-2323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2169" indent="-2323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3667" indent="-2323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5164" indent="-2323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1BCAF0-8E01-4A5C-B5FB-E981548B1DB4}" type="slidenum">
              <a:rPr lang="en-GB" altLang="en-US" smtClean="0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846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07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1868D8-E715-484D-B739-4CBAEEE3D43D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199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3854450" y="9445625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37" tIns="46218" rIns="92437" bIns="462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AD48FAD-62B8-4E45-85BC-8BCE3088C050}" type="slidenum">
              <a:rPr lang="en-GB" altLang="en-US"/>
              <a:pPr algn="r" eaLnBrk="1" hangingPunct="1"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632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07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6B4034-0100-49DB-97FA-BCECCD1A9C8E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7073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946" indent="-29003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962" indent="-23235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1266" indent="-23235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9173" indent="-23235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0671" indent="-2323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2169" indent="-2323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3667" indent="-2323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5164" indent="-2323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9F0B6C-9847-4A35-BBD1-9FFA70925173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8809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0 h 154"/>
                  <a:gd name="T2" fmla="*/ 0 w 144"/>
                  <a:gd name="T3" fmla="*/ 0 h 154"/>
                  <a:gd name="T4" fmla="*/ 0 w 144"/>
                  <a:gd name="T5" fmla="*/ 0 h 154"/>
                  <a:gd name="T6" fmla="*/ 0 w 144"/>
                  <a:gd name="T7" fmla="*/ 0 h 154"/>
                  <a:gd name="T8" fmla="*/ 0 w 144"/>
                  <a:gd name="T9" fmla="*/ 0 h 154"/>
                  <a:gd name="T10" fmla="*/ 0 w 144"/>
                  <a:gd name="T11" fmla="*/ 0 h 154"/>
                  <a:gd name="T12" fmla="*/ 0 w 144"/>
                  <a:gd name="T13" fmla="*/ 0 h 154"/>
                  <a:gd name="T14" fmla="*/ 0 w 144"/>
                  <a:gd name="T15" fmla="*/ 0 h 154"/>
                  <a:gd name="T16" fmla="*/ 0 w 144"/>
                  <a:gd name="T17" fmla="*/ 0 h 154"/>
                  <a:gd name="T18" fmla="*/ 0 w 144"/>
                  <a:gd name="T19" fmla="*/ 0 h 154"/>
                  <a:gd name="T20" fmla="*/ 0 w 144"/>
                  <a:gd name="T21" fmla="*/ 0 h 154"/>
                  <a:gd name="T22" fmla="*/ 0 w 144"/>
                  <a:gd name="T23" fmla="*/ 0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GB" dirty="0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GB" dirty="0"/>
              </a:p>
            </p:txBody>
          </p:sp>
        </p:grpSp>
      </p:grpSp>
      <p:sp>
        <p:nvSpPr>
          <p:cNvPr id="7321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7322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586B296A-165D-4342-8CCB-963746DD49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2954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ADA58-12A7-4644-9616-374B50236C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5423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A8363-BCF7-48D0-89E3-3A18AB237C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8921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1625" y="1600200"/>
            <a:ext cx="8540750" cy="4498975"/>
          </a:xfr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B382E-D2DD-421D-9103-F0E3E64C01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8582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301625" y="1600200"/>
            <a:ext cx="8540750" cy="4498975"/>
          </a:xfr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27561-B6CA-4D01-9EAB-80BD775163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77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3D75C-01C2-4D79-92D4-03CDCDE852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411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EA226-F8C7-421F-9898-5E1F20711E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6558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10841-B52A-41B8-B222-1D484456B0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49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69ED2-0275-4A27-9728-BE59485396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0773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606EC-5AAE-4F08-9870-B890935B26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7018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3FEA8-9BA4-4358-806E-4ED0C0E7DA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361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588A1-D22A-4E2F-97BC-8DFC65F422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4918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DD090-7E42-4155-8E48-11D55F72D2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247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52546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169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0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1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2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3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4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5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6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7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8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9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0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1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5130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31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32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33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34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35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36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37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38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39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40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41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42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43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44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45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46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47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48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49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50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51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52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53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54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55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56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57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58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59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60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61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62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63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64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65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66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67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68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69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70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71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72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73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74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75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76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77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78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79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80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81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82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83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84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85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86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87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88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89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90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91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92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0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94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95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96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97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98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99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00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01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02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03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04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05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06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07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08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09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10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11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12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13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14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15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16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17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18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19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20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21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22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23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24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25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26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27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28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29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30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31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32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33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34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35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36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37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38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39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40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41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42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43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44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45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46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47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48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49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59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60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0 h 154"/>
                  <a:gd name="T2" fmla="*/ 0 w 144"/>
                  <a:gd name="T3" fmla="*/ 0 h 154"/>
                  <a:gd name="T4" fmla="*/ 0 w 144"/>
                  <a:gd name="T5" fmla="*/ 0 h 154"/>
                  <a:gd name="T6" fmla="*/ 0 w 144"/>
                  <a:gd name="T7" fmla="*/ 0 h 154"/>
                  <a:gd name="T8" fmla="*/ 0 w 144"/>
                  <a:gd name="T9" fmla="*/ 0 h 154"/>
                  <a:gd name="T10" fmla="*/ 0 w 144"/>
                  <a:gd name="T11" fmla="*/ 0 h 154"/>
                  <a:gd name="T12" fmla="*/ 0 w 144"/>
                  <a:gd name="T13" fmla="*/ 0 h 154"/>
                  <a:gd name="T14" fmla="*/ 0 w 144"/>
                  <a:gd name="T15" fmla="*/ 0 h 154"/>
                  <a:gd name="T16" fmla="*/ 0 w 144"/>
                  <a:gd name="T17" fmla="*/ 0 h 154"/>
                  <a:gd name="T18" fmla="*/ 0 w 144"/>
                  <a:gd name="T19" fmla="*/ 0 h 154"/>
                  <a:gd name="T20" fmla="*/ 0 w 144"/>
                  <a:gd name="T21" fmla="*/ 0 h 154"/>
                  <a:gd name="T22" fmla="*/ 0 w 144"/>
                  <a:gd name="T23" fmla="*/ 0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95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GB" dirty="0"/>
              </a:p>
            </p:txBody>
          </p:sp>
          <p:sp>
            <p:nvSpPr>
              <p:cNvPr id="6296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GB" dirty="0"/>
              </a:p>
            </p:txBody>
          </p:sp>
        </p:grpSp>
      </p:grpSp>
      <p:sp>
        <p:nvSpPr>
          <p:cNvPr id="6297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6298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99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300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9FFE760-F824-4399-B93C-63B7B1E886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301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317" r:id="rId1"/>
    <p:sldLayoutId id="2147484282" r:id="rId2"/>
    <p:sldLayoutId id="2147484283" r:id="rId3"/>
    <p:sldLayoutId id="2147484284" r:id="rId4"/>
    <p:sldLayoutId id="2147484285" r:id="rId5"/>
    <p:sldLayoutId id="2147484286" r:id="rId6"/>
    <p:sldLayoutId id="2147484287" r:id="rId7"/>
    <p:sldLayoutId id="2147484288" r:id="rId8"/>
    <p:sldLayoutId id="2147484289" r:id="rId9"/>
    <p:sldLayoutId id="2147484290" r:id="rId10"/>
    <p:sldLayoutId id="2147484291" r:id="rId11"/>
    <p:sldLayoutId id="2147484292" r:id="rId12"/>
    <p:sldLayoutId id="214748429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anose="020B0604020202020204" pitchFamily="34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anose="020B0604020202020204" pitchFamily="34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anose="020B0604020202020204" pitchFamily="34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/>
              <a:t>Hermeneutics in the historic </a:t>
            </a:r>
            <a:r>
              <a:rPr lang="en-GB"/>
              <a:t>Brethren Movement context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/>
              <a:t>An angle on how </a:t>
            </a:r>
            <a:br>
              <a:rPr lang="en-GB" dirty="0"/>
            </a:br>
            <a:r>
              <a:rPr lang="en-GB" dirty="0"/>
              <a:t>we interpret the Bible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i="1" dirty="0"/>
              <a:t>6.  Levels of Meaning</a:t>
            </a:r>
          </a:p>
        </p:txBody>
      </p:sp>
      <p:sp>
        <p:nvSpPr>
          <p:cNvPr id="1679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03250" y="1844675"/>
            <a:ext cx="8072438" cy="4498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GB" sz="2800" b="1" dirty="0"/>
              <a:t>Boundary limits for the “Sensus Plenior”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►"/>
              <a:defRPr/>
            </a:pPr>
            <a:r>
              <a:rPr lang="en-GB" sz="2800" b="1" dirty="0"/>
              <a:t>Primarily the plain meaning of the text should be sought and respected. 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►"/>
              <a:defRPr/>
            </a:pPr>
            <a:r>
              <a:rPr lang="en-GB" sz="2800" b="1" dirty="0"/>
              <a:t>Secondly that any meaning derived by analogy should find clear precedent from the plain meaning of other Scriptures. 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►"/>
              <a:defRPr/>
            </a:pPr>
            <a:r>
              <a:rPr lang="en-GB" sz="2800" b="1" dirty="0"/>
              <a:t>Thirdly that no plenary meaning should be permitted which contravenes teaching from the plain meaning of other Scriptures.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485775"/>
            <a:ext cx="8540750" cy="1143000"/>
          </a:xfrm>
        </p:spPr>
        <p:txBody>
          <a:bodyPr/>
          <a:lstStyle/>
          <a:p>
            <a:pPr marL="838200" indent="-838200" eaLnBrk="1" hangingPunct="1">
              <a:defRPr/>
            </a:pPr>
            <a:r>
              <a:rPr lang="en-GB" sz="3200" b="1" dirty="0"/>
              <a:t>(C)   A Brief History of Biblical Hermeneutics </a:t>
            </a:r>
            <a:br>
              <a:rPr lang="en-GB" sz="3200" b="1" dirty="0"/>
            </a:br>
            <a:endParaRPr lang="en-GB" sz="3200" b="1" dirty="0"/>
          </a:p>
        </p:txBody>
      </p:sp>
      <p:sp>
        <p:nvSpPr>
          <p:cNvPr id="4710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►"/>
              <a:defRPr/>
            </a:pPr>
            <a:r>
              <a:rPr lang="en-GB" dirty="0"/>
              <a:t>OT Prophets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en-GB" dirty="0"/>
              <a:t>Scribes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en-GB" dirty="0"/>
              <a:t>Targums – Translation/Interpretations of the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839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-36513" y="341313"/>
            <a:ext cx="8540751" cy="1143000"/>
          </a:xfrm>
        </p:spPr>
        <p:txBody>
          <a:bodyPr/>
          <a:lstStyle/>
          <a:p>
            <a:pPr eaLnBrk="1" hangingPunct="1">
              <a:defRPr/>
            </a:pPr>
            <a:br>
              <a:rPr lang="en-GB" sz="3200" b="1" dirty="0"/>
            </a:br>
            <a:r>
              <a:rPr lang="en-GB" sz="3200" b="1" dirty="0"/>
              <a:t>Three main line of Jewish Interpretation around in Jesus’ days</a:t>
            </a:r>
            <a:br>
              <a:rPr lang="en-GB" sz="3200" b="1" dirty="0"/>
            </a:br>
            <a:endParaRPr lang="en-GB" sz="3200" b="1" dirty="0"/>
          </a:p>
        </p:txBody>
      </p:sp>
      <p:graphicFrame>
        <p:nvGraphicFramePr>
          <p:cNvPr id="127058" name="Group 82"/>
          <p:cNvGraphicFramePr>
            <a:graphicFrameLocks noGrp="1"/>
          </p:cNvGraphicFramePr>
          <p:nvPr>
            <p:ph idx="1"/>
          </p:nvPr>
        </p:nvGraphicFramePr>
        <p:xfrm>
          <a:off x="301625" y="1600200"/>
          <a:ext cx="8540750" cy="4862514"/>
        </p:xfrm>
        <a:graphic>
          <a:graphicData uri="http://schemas.openxmlformats.org/drawingml/2006/table">
            <a:tbl>
              <a:tblPr/>
              <a:tblGrid>
                <a:gridCol w="2846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7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6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88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Rabbinic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Hellenistic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Qumran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88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Torah driven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Greek Philosophy influenced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Prophets driven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Used the Law to protect traditional Jewish identity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Seeking to accommodate contemporary Jewish life in a Greek context esp. Platonic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Explain the events of their day from the Scriptures.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88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Body (Literal)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Soul (Allegorical)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Spirit (Eschatological)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316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-36513" y="341313"/>
            <a:ext cx="7848873" cy="855439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b="1" dirty="0"/>
              <a:t>A Brief History of Biblical Hermeneutics</a:t>
            </a:r>
            <a:r>
              <a:rPr lang="en-GB" sz="3200" b="1" dirty="0"/>
              <a:t> </a:t>
            </a:r>
            <a:br>
              <a:rPr lang="en-GB" sz="3200" b="1" dirty="0"/>
            </a:br>
            <a:br>
              <a:rPr lang="en-GB" sz="3200" b="1" dirty="0"/>
            </a:br>
            <a:endParaRPr lang="en-GB" sz="3200" b="1" dirty="0"/>
          </a:p>
        </p:txBody>
      </p:sp>
      <p:sp>
        <p:nvSpPr>
          <p:cNvPr id="130074" name="Rectangle 26"/>
          <p:cNvSpPr>
            <a:spLocks noRot="1" noChangeArrowheads="1"/>
          </p:cNvSpPr>
          <p:nvPr/>
        </p:nvSpPr>
        <p:spPr bwMode="auto">
          <a:xfrm>
            <a:off x="517525" y="18161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  <a:defRPr/>
            </a:pPr>
            <a:r>
              <a:rPr lang="en-GB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Apostolic Innovations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342900" indent="-342900" eaLnBrk="1" hangingPunct="1">
              <a:spcBef>
                <a:spcPct val="55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GB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Literal Fulfilment of OT Scriptures</a:t>
            </a:r>
            <a:r>
              <a:rPr lang="en-GB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342900" indent="-342900" eaLnBrk="1" hangingPunct="1">
              <a:spcBef>
                <a:spcPct val="55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GB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Typological Interpretation</a:t>
            </a:r>
            <a:r>
              <a:rPr lang="en-GB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342900" indent="-342900" eaLnBrk="1" hangingPunct="1">
              <a:spcBef>
                <a:spcPct val="55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GB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Literal-Contextual</a:t>
            </a:r>
            <a:endParaRPr lang="en-GB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55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GB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Principle/Application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5078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-36513" y="341313"/>
            <a:ext cx="8540751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b="1" dirty="0"/>
              <a:t> A Brief History of Biblical Hermeneutics</a:t>
            </a:r>
            <a:r>
              <a:rPr lang="en-GB" sz="3200" b="1" dirty="0"/>
              <a:t> </a:t>
            </a:r>
            <a:br>
              <a:rPr lang="en-GB" sz="3200" b="1" dirty="0"/>
            </a:br>
            <a:br>
              <a:rPr lang="en-GB" sz="3200" b="1" dirty="0"/>
            </a:br>
            <a:endParaRPr lang="en-GB" sz="3200" b="1" dirty="0"/>
          </a:p>
        </p:txBody>
      </p:sp>
      <p:sp>
        <p:nvSpPr>
          <p:cNvPr id="132099" name="Rectangle 3"/>
          <p:cNvSpPr>
            <a:spLocks noRot="1" noChangeArrowheads="1"/>
          </p:cNvSpPr>
          <p:nvPr/>
        </p:nvSpPr>
        <p:spPr bwMode="auto">
          <a:xfrm>
            <a:off x="461963" y="18161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  <a:defRPr/>
            </a:pPr>
            <a:r>
              <a:rPr lang="en-GB" sz="32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Patristic Period</a:t>
            </a:r>
            <a:r>
              <a:rPr lang="en-US" sz="32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(AD 100-590)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Literal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Typology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Allegory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Midrashic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  <a:defRPr/>
            </a:pPr>
            <a:r>
              <a:rPr lang="en-GB" sz="3200" b="1" dirty="0">
                <a:solidFill>
                  <a:srgbClr val="FFFFB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Antioch – Alexandria Contrast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Alexandria  -   Allegorical Method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Antioch      -   Historical-Literal Method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288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-36513" y="341313"/>
            <a:ext cx="8540751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b="1" dirty="0"/>
              <a:t>A Brief History of Biblical Hermeneutics</a:t>
            </a:r>
            <a:r>
              <a:rPr lang="en-GB" sz="3200" b="1" dirty="0"/>
              <a:t> </a:t>
            </a:r>
            <a:br>
              <a:rPr lang="en-GB" sz="3200" b="1" dirty="0"/>
            </a:br>
            <a:br>
              <a:rPr lang="en-GB" sz="3200" b="1" dirty="0"/>
            </a:br>
            <a:endParaRPr lang="en-GB" sz="3200" b="1" dirty="0"/>
          </a:p>
        </p:txBody>
      </p:sp>
      <p:sp>
        <p:nvSpPr>
          <p:cNvPr id="134147" name="Rectangle 3"/>
          <p:cNvSpPr>
            <a:spLocks noRot="1" noChangeArrowheads="1"/>
          </p:cNvSpPr>
          <p:nvPr/>
        </p:nvSpPr>
        <p:spPr bwMode="auto">
          <a:xfrm>
            <a:off x="517525" y="1412875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  <a:defRPr/>
            </a:pPr>
            <a:r>
              <a:rPr lang="en-GB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Middle Ages (AD 590-1500)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  <a:defRPr/>
            </a:pPr>
            <a:r>
              <a:rPr lang="en-GB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Latin – Vulgate Bible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  <a:defRPr/>
            </a:pPr>
            <a:r>
              <a:rPr lang="en-GB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Literal</a:t>
            </a:r>
            <a:r>
              <a:rPr lang="en-GB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	The letter shows us what God </a:t>
            </a:r>
            <a:br>
              <a:rPr lang="en-GB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and our fathers did:</a:t>
            </a: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  <a:defRPr/>
            </a:pPr>
            <a:r>
              <a:rPr lang="en-GB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Allegorical</a:t>
            </a:r>
            <a:r>
              <a:rPr lang="en-GB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	The allegory shows us where our </a:t>
            </a:r>
            <a:br>
              <a:rPr lang="en-GB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faith is hid.</a:t>
            </a: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  <a:defRPr/>
            </a:pPr>
            <a:r>
              <a:rPr lang="en-GB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Moral</a:t>
            </a:r>
            <a:r>
              <a:rPr lang="en-GB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The moral meaning gives us rules </a:t>
            </a:r>
            <a:br>
              <a:rPr lang="en-GB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of daily life:</a:t>
            </a: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  <a:defRPr/>
            </a:pPr>
            <a:r>
              <a:rPr lang="en-GB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Anagogical</a:t>
            </a:r>
            <a:r>
              <a:rPr lang="en-GB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The anagogy shows us where </a:t>
            </a:r>
            <a:br>
              <a:rPr lang="en-GB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we end our strife.” </a:t>
            </a: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3267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-36513" y="341313"/>
            <a:ext cx="8540751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b="1" dirty="0"/>
              <a:t>A Brief History of Biblical Hermeneutics</a:t>
            </a:r>
            <a:r>
              <a:rPr lang="en-GB" sz="3200" b="1" dirty="0"/>
              <a:t> </a:t>
            </a:r>
            <a:br>
              <a:rPr lang="en-GB" sz="3200" b="1" dirty="0"/>
            </a:br>
            <a:br>
              <a:rPr lang="en-GB" sz="3200" b="1" dirty="0"/>
            </a:br>
            <a:endParaRPr lang="en-GB" sz="3200" b="1" dirty="0"/>
          </a:p>
        </p:txBody>
      </p:sp>
      <p:sp>
        <p:nvSpPr>
          <p:cNvPr id="136195" name="Rectangle 3"/>
          <p:cNvSpPr>
            <a:spLocks noRot="1" noChangeArrowheads="1"/>
          </p:cNvSpPr>
          <p:nvPr/>
        </p:nvSpPr>
        <p:spPr bwMode="auto">
          <a:xfrm>
            <a:off x="517525" y="765175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  <a:defRPr/>
            </a:pPr>
            <a:r>
              <a:rPr lang="en-GB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Reformation Period (AD 1500-1650)</a:t>
            </a:r>
            <a:r>
              <a: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  <a:defRPr/>
            </a:pPr>
            <a:r>
              <a:rPr lang="en-GB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Return to Greek &amp; Hebrew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Sola Scriptura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Scripture is its own best interpreter.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Rejection of the Allegorical method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 return to the historical sense of Scripture, meaning based on a historical-grammatical method.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Yet believing that all Scripture is centred in and on Christ, there was a return to an aspect of typological interpretation, as found in NT use of OT.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Belief in the primacy of the Holy Spirit in an individual who reads and studies the Scriptures, leading to a spiritual understanding.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909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-36513" y="341313"/>
            <a:ext cx="8540751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b="1" dirty="0"/>
              <a:t>A Brief History of Biblical Hermeneutics</a:t>
            </a:r>
            <a:r>
              <a:rPr lang="en-GB" sz="3200" b="1" dirty="0"/>
              <a:t> </a:t>
            </a:r>
            <a:br>
              <a:rPr lang="en-GB" sz="3200" b="1" dirty="0"/>
            </a:br>
            <a:br>
              <a:rPr lang="en-GB" sz="3200" b="1" dirty="0"/>
            </a:br>
            <a:endParaRPr lang="en-GB" sz="3200" b="1" dirty="0"/>
          </a:p>
        </p:txBody>
      </p:sp>
      <p:sp>
        <p:nvSpPr>
          <p:cNvPr id="138243" name="Rectangle 3"/>
          <p:cNvSpPr>
            <a:spLocks noRot="1" noChangeArrowheads="1"/>
          </p:cNvSpPr>
          <p:nvPr/>
        </p:nvSpPr>
        <p:spPr bwMode="auto">
          <a:xfrm>
            <a:off x="517525" y="765175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  <a:defRPr/>
            </a:pPr>
            <a:r>
              <a:rPr lang="en-GB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Modern period (AD 1800 to date)</a:t>
            </a:r>
            <a:endParaRPr lang="en-US" sz="32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Enlightenment – Rationalism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Historical-Critical Methodologies:-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Source Criticism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where writers got their material from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History of Religions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Quest for the Historical Jesus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Form Criticism – seeking oral traditions behind text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Literary Criticism – Genre, etc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Redaction Criticism – development of writer’s theology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  <a:defRPr/>
            </a:pP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185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-36513" y="341313"/>
            <a:ext cx="8540751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b="1" dirty="0"/>
              <a:t>A Brief History of Biblical Hermeneutics</a:t>
            </a:r>
            <a:r>
              <a:rPr lang="en-GB" sz="3200" b="1" dirty="0"/>
              <a:t> </a:t>
            </a:r>
            <a:br>
              <a:rPr lang="en-GB" sz="3200" b="1" dirty="0"/>
            </a:br>
            <a:br>
              <a:rPr lang="en-GB" sz="3200" b="1" dirty="0"/>
            </a:br>
            <a:endParaRPr lang="en-GB" sz="3200" b="1" dirty="0"/>
          </a:p>
        </p:txBody>
      </p:sp>
      <p:sp>
        <p:nvSpPr>
          <p:cNvPr id="140291" name="Rectangle 3"/>
          <p:cNvSpPr>
            <a:spLocks noRot="1" noChangeArrowheads="1"/>
          </p:cNvSpPr>
          <p:nvPr/>
        </p:nvSpPr>
        <p:spPr bwMode="auto">
          <a:xfrm>
            <a:off x="517525" y="765175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  <a:defRPr/>
            </a:pPr>
            <a:r>
              <a:rPr lang="en-GB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Modern period (AD 1800 to date)</a:t>
            </a:r>
            <a:endParaRPr lang="en-US" sz="32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endParaRPr lang="en-GB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GB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Reader-Orientated approach</a:t>
            </a:r>
            <a:r>
              <a:rPr lang="en-GB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/>
            </a:pPr>
            <a:r>
              <a:rPr lang="en-GB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Feminist Hermeneutics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/>
            </a:pPr>
            <a:r>
              <a:rPr lang="en-GB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Liberation Hermeneutics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/>
            </a:pPr>
            <a:r>
              <a:rPr lang="en-GB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Literary Criticism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/>
            </a:pPr>
            <a:r>
              <a:rPr lang="en-GB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Structuralism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/>
            </a:pPr>
            <a:r>
              <a:rPr lang="en-GB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Deconstruction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/>
            </a:pPr>
            <a:r>
              <a:rPr lang="en-GB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Process theology: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GB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6110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86942-5BBC-47ED-A4D8-9AD161EAC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Elements within a Brethren Hermeneutic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E0619-713A-4F75-993F-95FA6843C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High view of Scripture &amp; verbal inspiration of text</a:t>
            </a:r>
          </a:p>
          <a:p>
            <a:r>
              <a:rPr lang="en-GB" dirty="0"/>
              <a:t>Serious consideration of the Literal meaning (word study - Vines Expository Dictionary etc, sentence, paragraph, discourse,)</a:t>
            </a:r>
          </a:p>
          <a:p>
            <a:r>
              <a:rPr lang="en-GB" dirty="0"/>
              <a:t>Wide use of Historical-grammatical methodology</a:t>
            </a:r>
          </a:p>
          <a:p>
            <a:r>
              <a:rPr lang="en-GB" dirty="0"/>
              <a:t>Significant use of typology &amp; of allegorical methodology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609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/>
              <a:t>General Principles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268413"/>
            <a:ext cx="8820150" cy="51133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5000"/>
              </a:spcBef>
              <a:buFont typeface="Arial" charset="0"/>
              <a:buChar char="►"/>
              <a:defRPr/>
            </a:pPr>
            <a:r>
              <a:rPr lang="en-GB" dirty="0">
                <a:solidFill>
                  <a:schemeClr val="hlink"/>
                </a:solidFill>
              </a:rPr>
              <a:t>Inspiration</a:t>
            </a:r>
            <a:r>
              <a:rPr lang="en-GB" dirty="0"/>
              <a:t>: Seek the meaning that God is communicating through His Word today.</a:t>
            </a:r>
          </a:p>
          <a:p>
            <a:pPr eaLnBrk="1" hangingPunct="1">
              <a:lnSpc>
                <a:spcPct val="90000"/>
              </a:lnSpc>
              <a:spcBef>
                <a:spcPct val="45000"/>
              </a:spcBef>
              <a:buFont typeface="Arial" charset="0"/>
              <a:buChar char="►"/>
              <a:defRPr/>
            </a:pPr>
            <a:r>
              <a:rPr lang="en-GB" dirty="0">
                <a:solidFill>
                  <a:schemeClr val="hlink"/>
                </a:solidFill>
              </a:rPr>
              <a:t>Authority:</a:t>
            </a:r>
            <a:r>
              <a:rPr lang="en-GB" dirty="0"/>
              <a:t> God’s word properly interpreted has authority over my own thinking.</a:t>
            </a:r>
          </a:p>
          <a:p>
            <a:pPr eaLnBrk="1" hangingPunct="1">
              <a:lnSpc>
                <a:spcPct val="90000"/>
              </a:lnSpc>
              <a:spcBef>
                <a:spcPct val="45000"/>
              </a:spcBef>
              <a:buFont typeface="Arial" charset="0"/>
              <a:buChar char="►"/>
              <a:defRPr/>
            </a:pPr>
            <a:r>
              <a:rPr lang="en-GB" dirty="0"/>
              <a:t> </a:t>
            </a:r>
            <a:r>
              <a:rPr lang="en-GB" dirty="0">
                <a:solidFill>
                  <a:schemeClr val="hlink"/>
                </a:solidFill>
              </a:rPr>
              <a:t>Clarity:</a:t>
            </a:r>
            <a:r>
              <a:rPr lang="en-GB" dirty="0"/>
              <a:t> The Bible is meant to be understood, look for plain meaning.</a:t>
            </a:r>
          </a:p>
          <a:p>
            <a:pPr eaLnBrk="1" hangingPunct="1">
              <a:lnSpc>
                <a:spcPct val="90000"/>
              </a:lnSpc>
              <a:spcBef>
                <a:spcPct val="45000"/>
              </a:spcBef>
              <a:buFont typeface="Arial" charset="0"/>
              <a:buChar char="►"/>
              <a:defRPr/>
            </a:pPr>
            <a:r>
              <a:rPr lang="en-GB" dirty="0">
                <a:solidFill>
                  <a:schemeClr val="hlink"/>
                </a:solidFill>
              </a:rPr>
              <a:t>Authorial Intention:</a:t>
            </a:r>
            <a:r>
              <a:rPr lang="en-GB" dirty="0"/>
              <a:t> Meaning is anchored in what the human author wrote and intended to mean</a:t>
            </a:r>
          </a:p>
          <a:p>
            <a:pPr eaLnBrk="1" hangingPunct="1">
              <a:lnSpc>
                <a:spcPct val="90000"/>
              </a:lnSpc>
              <a:spcBef>
                <a:spcPct val="45000"/>
              </a:spcBef>
              <a:buFont typeface="Arial" charset="0"/>
              <a:buChar char="►"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74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4B43C-6BA0-484A-9F64-E0BCED122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Pre-suppositional influences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530E0-6431-42FE-B848-6DBD6BEAD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249" y="1844824"/>
            <a:ext cx="8540751" cy="4498975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GB" sz="2800" dirty="0"/>
              <a:t>Post-Reformation, with some certain reactions against Calvinism</a:t>
            </a:r>
          </a:p>
          <a:p>
            <a:pPr>
              <a:spcBef>
                <a:spcPts val="2400"/>
              </a:spcBef>
            </a:pPr>
            <a:r>
              <a:rPr lang="en-GB" sz="2800" dirty="0"/>
              <a:t>Anti-Liberalism &amp; anti-intellectual</a:t>
            </a:r>
          </a:p>
          <a:p>
            <a:pPr>
              <a:spcBef>
                <a:spcPts val="2400"/>
              </a:spcBef>
            </a:pPr>
            <a:r>
              <a:rPr lang="en-GB" sz="2800" dirty="0"/>
              <a:t>Dispensational Eschatology</a:t>
            </a:r>
          </a:p>
          <a:p>
            <a:pPr>
              <a:spcBef>
                <a:spcPts val="2400"/>
              </a:spcBef>
            </a:pPr>
            <a:r>
              <a:rPr lang="en-GB" sz="2800" dirty="0"/>
              <a:t>Anti-institutional ecclesiology (including the “church in ruins” thesis of JN Derby)</a:t>
            </a:r>
          </a:p>
          <a:p>
            <a:pPr>
              <a:spcBef>
                <a:spcPts val="2400"/>
              </a:spcBef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454733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4B43C-6BA0-484A-9F64-E0BCED122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Pre-suppositional influences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530E0-6431-42FE-B848-6DBD6BEAD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5" y="1371600"/>
            <a:ext cx="7992889" cy="4490203"/>
          </a:xfrm>
        </p:spPr>
        <p:txBody>
          <a:bodyPr/>
          <a:lstStyle/>
          <a:p>
            <a:pPr>
              <a:spcBef>
                <a:spcPts val="3000"/>
              </a:spcBef>
            </a:pPr>
            <a:r>
              <a:rPr lang="en-GB" sz="2800" dirty="0"/>
              <a:t>Christ-centric that tends to downplay the role of the Holy Spirit.</a:t>
            </a:r>
          </a:p>
          <a:p>
            <a:pPr>
              <a:spcBef>
                <a:spcPts val="3000"/>
              </a:spcBef>
            </a:pPr>
            <a:r>
              <a:rPr lang="en-GB" sz="2800" dirty="0"/>
              <a:t>Anti-Holy Spirit &amp; anti-spiritual gifts reactions to Pentecostal and Charismatic movements</a:t>
            </a:r>
          </a:p>
          <a:p>
            <a:pPr>
              <a:spcBef>
                <a:spcPts val="3000"/>
              </a:spcBef>
            </a:pPr>
            <a:r>
              <a:rPr lang="en-GB" sz="2800" dirty="0"/>
              <a:t>Revivalist tendencies – preaching for response in the light of an imminent return of Christ</a:t>
            </a:r>
          </a:p>
          <a:p>
            <a:pPr>
              <a:spcBef>
                <a:spcPts val="3000"/>
              </a:spcBef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008900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ECD1F-C35B-4424-8F2A-1A914C56D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300608"/>
            <a:ext cx="8518847" cy="608112"/>
          </a:xfrm>
        </p:spPr>
        <p:txBody>
          <a:bodyPr/>
          <a:lstStyle/>
          <a:p>
            <a:r>
              <a:rPr lang="en-GB" dirty="0"/>
              <a:t>Some Danger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FFB09-1B32-41A5-808A-19090EBA4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808" y="1412776"/>
            <a:ext cx="8120302" cy="4498975"/>
          </a:xfrm>
        </p:spPr>
        <p:txBody>
          <a:bodyPr/>
          <a:lstStyle/>
          <a:p>
            <a:pPr>
              <a:spcBef>
                <a:spcPts val="3000"/>
              </a:spcBef>
            </a:pPr>
            <a:r>
              <a:rPr lang="en-GB" sz="2600" b="1" dirty="0"/>
              <a:t>Over-Literalism</a:t>
            </a:r>
            <a:r>
              <a:rPr lang="en-GB" sz="2600" dirty="0"/>
              <a:t> – the failure to sufficiently recognise that true meaning may not be in the literal meaning of the words, that truth can come through the non-literal &amp; the metaphorical</a:t>
            </a:r>
          </a:p>
          <a:p>
            <a:pPr>
              <a:spcBef>
                <a:spcPts val="3000"/>
              </a:spcBef>
            </a:pPr>
            <a:r>
              <a:rPr lang="en-GB" sz="2600" b="1" dirty="0"/>
              <a:t>Cultural Imperialism </a:t>
            </a:r>
            <a:r>
              <a:rPr lang="en-GB" sz="2600" dirty="0"/>
              <a:t>– by failing to recognise the cultural and time-bound nature of the text, reproducing the Biblical worlds (or our localised cultural versions) and not Christ in the Contemporary world</a:t>
            </a:r>
          </a:p>
          <a:p>
            <a:pPr>
              <a:spcBef>
                <a:spcPts val="3000"/>
              </a:spcBef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075112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ECD1F-C35B-4424-8F2A-1A914C56D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372616"/>
            <a:ext cx="8518847" cy="608112"/>
          </a:xfrm>
        </p:spPr>
        <p:txBody>
          <a:bodyPr/>
          <a:lstStyle/>
          <a:p>
            <a:r>
              <a:rPr lang="en-GB" dirty="0"/>
              <a:t>Some Danger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FFB09-1B32-41A5-808A-19090EBA4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84784"/>
            <a:ext cx="7776864" cy="4392488"/>
          </a:xfrm>
        </p:spPr>
        <p:txBody>
          <a:bodyPr/>
          <a:lstStyle/>
          <a:p>
            <a:r>
              <a:rPr lang="en-GB" sz="2600" b="1" dirty="0"/>
              <a:t>“Under Realised Eschatology”</a:t>
            </a:r>
            <a:r>
              <a:rPr lang="en-GB" sz="2600" dirty="0"/>
              <a:t> – tendency to have low expectations of the inbreaking of God’s Kingdom into the present age (leading to both low expectations of the supernatural and limited engagement in justice issues) – linked to distinct Israel/Church divide that relates all Kingdom of God matters to the Millennial Kingdom post rapture.</a:t>
            </a:r>
          </a:p>
          <a:p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6060931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59314-AACD-4BD9-830E-AC6C1B4CD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Final authority …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B387-60A3-491F-8F87-8F04E2796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625" y="1600200"/>
            <a:ext cx="8302823" cy="4498975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GB" sz="2800" dirty="0"/>
              <a:t>Word, Tradition, Church hermeneutical triage</a:t>
            </a:r>
          </a:p>
          <a:p>
            <a:pPr>
              <a:spcBef>
                <a:spcPts val="2400"/>
              </a:spcBef>
            </a:pPr>
            <a:r>
              <a:rPr lang="en-GB" sz="2800" dirty="0"/>
              <a:t>In theory was word only but in practice traditions grew up as to interpretational norms</a:t>
            </a:r>
          </a:p>
          <a:p>
            <a:pPr>
              <a:spcBef>
                <a:spcPts val="2400"/>
              </a:spcBef>
            </a:pPr>
            <a:r>
              <a:rPr lang="en-GB" sz="2800" dirty="0"/>
              <a:t>Itinerant evangelists/missionaries were often the voice of the “Church” as to norms of interpretation – in many cases unqualified to do so, being evangelists more than Bible teachers.</a:t>
            </a:r>
          </a:p>
        </p:txBody>
      </p:sp>
    </p:spTree>
    <p:extLst>
      <p:ext uri="{BB962C8B-B14F-4D97-AF65-F5344CB8AC3E}">
        <p14:creationId xmlns:p14="http://schemas.microsoft.com/office/powerpoint/2010/main" val="42572168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444649"/>
            <a:ext cx="8540750" cy="1400175"/>
          </a:xfrm>
        </p:spPr>
        <p:txBody>
          <a:bodyPr/>
          <a:lstStyle/>
          <a:p>
            <a:pPr marL="838200" indent="-838200" eaLnBrk="1" hangingPunct="1">
              <a:lnSpc>
                <a:spcPct val="150000"/>
              </a:lnSpc>
              <a:spcAft>
                <a:spcPts val="1200"/>
              </a:spcAft>
              <a:defRPr/>
            </a:pPr>
            <a:r>
              <a:rPr lang="en-GB" sz="4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Appendix</a:t>
            </a:r>
            <a:br>
              <a:rPr lang="en-GB" sz="3200" b="1" dirty="0"/>
            </a:br>
            <a:r>
              <a:rPr lang="en-GB" sz="3200" b="1" dirty="0"/>
              <a:t>4. What do we bring to a Text?</a:t>
            </a:r>
            <a:br>
              <a:rPr lang="en-GB" sz="3200" b="1" dirty="0"/>
            </a:br>
            <a:endParaRPr lang="en-GB" sz="3200" b="1" dirty="0"/>
          </a:p>
        </p:txBody>
      </p:sp>
      <p:sp>
        <p:nvSpPr>
          <p:cNvPr id="1464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99592" y="2170385"/>
            <a:ext cx="7870825" cy="4498975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GB" sz="2400" b="1" dirty="0"/>
              <a:t>Presuppositions regarding the </a:t>
            </a:r>
            <a:r>
              <a:rPr lang="en-GB" sz="2400" b="1" dirty="0">
                <a:solidFill>
                  <a:schemeClr val="tx2"/>
                </a:solidFill>
              </a:rPr>
              <a:t>nature of the Bible</a:t>
            </a:r>
          </a:p>
          <a:p>
            <a:pPr eaLnBrk="1" hangingPunct="1">
              <a:spcBef>
                <a:spcPct val="55000"/>
              </a:spcBef>
              <a:buFont typeface="Arial" charset="0"/>
              <a:buChar char="►"/>
              <a:defRPr/>
            </a:pPr>
            <a:r>
              <a:rPr lang="en-GB" sz="2400" b="1" dirty="0"/>
              <a:t>Inspiration</a:t>
            </a:r>
          </a:p>
          <a:p>
            <a:pPr eaLnBrk="1" hangingPunct="1">
              <a:spcBef>
                <a:spcPct val="55000"/>
              </a:spcBef>
              <a:buFont typeface="Arial" charset="0"/>
              <a:buChar char="►"/>
              <a:defRPr/>
            </a:pPr>
            <a:r>
              <a:rPr lang="en-GB" sz="2400" b="1" dirty="0"/>
              <a:t>Authority</a:t>
            </a:r>
          </a:p>
          <a:p>
            <a:pPr eaLnBrk="1" hangingPunct="1">
              <a:spcBef>
                <a:spcPct val="55000"/>
              </a:spcBef>
              <a:buFont typeface="Arial" charset="0"/>
              <a:buChar char="►"/>
              <a:defRPr/>
            </a:pPr>
            <a:r>
              <a:rPr lang="en-GB" sz="2400" b="1" dirty="0"/>
              <a:t>Relationship to Absolute Truth</a:t>
            </a:r>
          </a:p>
          <a:p>
            <a:pPr eaLnBrk="1" hangingPunct="1">
              <a:spcBef>
                <a:spcPct val="55000"/>
              </a:spcBef>
              <a:buFont typeface="Arial" charset="0"/>
              <a:buChar char="►"/>
              <a:defRPr/>
            </a:pPr>
            <a:r>
              <a:rPr lang="en-GB" sz="2400" b="1" dirty="0"/>
              <a:t>Spiritual nature</a:t>
            </a:r>
          </a:p>
          <a:p>
            <a:pPr eaLnBrk="1" hangingPunct="1">
              <a:spcBef>
                <a:spcPct val="55000"/>
              </a:spcBef>
              <a:buFont typeface="Arial" charset="0"/>
              <a:buChar char="►"/>
              <a:defRPr/>
            </a:pPr>
            <a:r>
              <a:rPr lang="en-GB" sz="2400" b="1" dirty="0"/>
              <a:t>Internal unity/diversity</a:t>
            </a:r>
          </a:p>
          <a:p>
            <a:pPr eaLnBrk="1" hangingPunct="1">
              <a:spcBef>
                <a:spcPct val="55000"/>
              </a:spcBef>
              <a:buFont typeface="Arial" charset="0"/>
              <a:buChar char="►"/>
              <a:defRPr/>
            </a:pPr>
            <a:r>
              <a:rPr lang="en-GB" sz="2400" b="1" dirty="0"/>
              <a:t>Purpose: Is it meant to be understood?</a:t>
            </a:r>
          </a:p>
          <a:p>
            <a:pPr eaLnBrk="1" hangingPunct="1">
              <a:spcBef>
                <a:spcPct val="55000"/>
              </a:spcBef>
              <a:buFont typeface="Arial" charset="0"/>
              <a:buChar char="►"/>
              <a:defRPr/>
            </a:pPr>
            <a:r>
              <a:rPr lang="en-GB" sz="2400" b="1" dirty="0"/>
              <a:t>Canonicity: What it actually is</a:t>
            </a:r>
          </a:p>
          <a:p>
            <a:pPr algn="just" eaLnBrk="1" hangingPunct="1">
              <a:buFont typeface="Symbol" pitchFamily="18" charset="2"/>
              <a:buChar char=""/>
              <a:defRPr/>
            </a:pPr>
            <a:endParaRPr lang="en-GB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>
              <a:defRPr/>
            </a:pPr>
            <a:r>
              <a:rPr lang="en-GB" sz="3200" b="1" dirty="0"/>
              <a:t>4. What do we bring to a Text?</a:t>
            </a:r>
            <a:br>
              <a:rPr lang="en-GB" sz="3200" b="1" dirty="0"/>
            </a:br>
            <a:endParaRPr lang="en-GB" sz="3200" b="1" dirty="0"/>
          </a:p>
        </p:txBody>
      </p:sp>
      <p:sp>
        <p:nvSpPr>
          <p:cNvPr id="15053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124744"/>
            <a:ext cx="8842375" cy="4498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GB" sz="2800" b="1" dirty="0"/>
              <a:t>Presuppositions about the </a:t>
            </a:r>
            <a:r>
              <a:rPr lang="en-GB" sz="2800" b="1" dirty="0">
                <a:solidFill>
                  <a:schemeClr val="tx2"/>
                </a:solidFill>
              </a:rPr>
              <a:t>nature of the Interpreter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buFont typeface="Arial" charset="0"/>
              <a:buChar char="►"/>
              <a:defRPr/>
            </a:pPr>
            <a:r>
              <a:rPr lang="en-GB" sz="2800" b="1" u="sng" dirty="0">
                <a:solidFill>
                  <a:schemeClr val="tx2"/>
                </a:solidFill>
              </a:rPr>
              <a:t>Faith</a:t>
            </a:r>
            <a:r>
              <a:rPr lang="en-GB" sz="2800" b="1" dirty="0"/>
              <a:t> </a:t>
            </a:r>
            <a:r>
              <a:rPr lang="en-GB" sz="2800" dirty="0"/>
              <a:t>in a personal self-revealing God specifically interested in the human race.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buFont typeface="Arial" charset="0"/>
              <a:buChar char="►"/>
              <a:defRPr/>
            </a:pPr>
            <a:r>
              <a:rPr lang="en-GB" sz="2800" b="1" u="sng" dirty="0">
                <a:solidFill>
                  <a:schemeClr val="tx2"/>
                </a:solidFill>
              </a:rPr>
              <a:t>Obedience:</a:t>
            </a:r>
            <a:r>
              <a:rPr lang="en-GB" sz="2800" b="1" dirty="0"/>
              <a:t> </a:t>
            </a:r>
            <a:r>
              <a:rPr lang="en-GB" sz="2800" dirty="0"/>
              <a:t>Willingness to put self under the revelation of God.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buFont typeface="Arial" charset="0"/>
              <a:buChar char="►"/>
              <a:defRPr/>
            </a:pPr>
            <a:r>
              <a:rPr lang="en-GB" sz="2800" b="1" u="sng" dirty="0">
                <a:solidFill>
                  <a:schemeClr val="tx2"/>
                </a:solidFill>
              </a:rPr>
              <a:t>Illumination:</a:t>
            </a:r>
            <a:r>
              <a:rPr lang="en-GB" sz="2800" b="1" dirty="0"/>
              <a:t> </a:t>
            </a:r>
            <a:r>
              <a:rPr lang="en-GB" sz="2800" dirty="0"/>
              <a:t>Believe in the necessity of the  Holy Spirit to enable an understanding of the Scriptures.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buFont typeface="Arial" charset="0"/>
              <a:buChar char="►"/>
              <a:defRPr/>
            </a:pPr>
            <a:r>
              <a:rPr lang="en-GB" sz="2800" b="1" u="sng" dirty="0">
                <a:solidFill>
                  <a:schemeClr val="tx2"/>
                </a:solidFill>
              </a:rPr>
              <a:t>Corporate Fellowship:</a:t>
            </a:r>
            <a:r>
              <a:rPr lang="en-GB" sz="2800" b="1" dirty="0"/>
              <a:t> </a:t>
            </a:r>
            <a:r>
              <a:rPr lang="en-GB" sz="2800" dirty="0"/>
              <a:t>Being a member of the Body of Christ, and submitting to commonly accepted interpretations of Scriptures.</a:t>
            </a:r>
          </a:p>
          <a:p>
            <a:pPr eaLnBrk="1" hangingPunct="1">
              <a:lnSpc>
                <a:spcPct val="90000"/>
              </a:lnSpc>
              <a:buFont typeface="Symbol" pitchFamily="18" charset="2"/>
              <a:buChar char=""/>
              <a:defRPr/>
            </a:pPr>
            <a:endParaRPr lang="en-GB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>
              <a:defRPr/>
            </a:pPr>
            <a:r>
              <a:rPr lang="en-GB" sz="3200" b="1" dirty="0"/>
              <a:t>4. What do we bring to a Text?</a:t>
            </a:r>
            <a:br>
              <a:rPr lang="en-GB" sz="3200" b="1" dirty="0"/>
            </a:br>
            <a:endParaRPr lang="en-GB" sz="3200" b="1" dirty="0"/>
          </a:p>
        </p:txBody>
      </p:sp>
      <p:sp>
        <p:nvSpPr>
          <p:cNvPr id="1607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GB" sz="2800" b="1" dirty="0"/>
              <a:t>Presuppositions about </a:t>
            </a:r>
            <a:r>
              <a:rPr lang="en-GB" sz="2800" b="1" dirty="0">
                <a:solidFill>
                  <a:schemeClr val="tx2"/>
                </a:solidFill>
              </a:rPr>
              <a:t>the methodology</a:t>
            </a:r>
          </a:p>
          <a:p>
            <a:pPr eaLnBrk="1" hangingPunct="1">
              <a:spcBef>
                <a:spcPct val="50000"/>
              </a:spcBef>
              <a:buFont typeface="Arial" charset="0"/>
              <a:buChar char="►"/>
              <a:defRPr/>
            </a:pPr>
            <a:r>
              <a:rPr lang="en-GB" sz="2800" b="1" u="sng" dirty="0">
                <a:solidFill>
                  <a:schemeClr val="tx2"/>
                </a:solidFill>
              </a:rPr>
              <a:t>A reasonable </a:t>
            </a:r>
            <a:r>
              <a:rPr lang="en-GB" sz="2800" dirty="0"/>
              <a:t>methodology taking into account that we are dealing with:-</a:t>
            </a:r>
          </a:p>
          <a:p>
            <a:pPr lvl="1" eaLnBrk="1" hangingPunct="1">
              <a:spcBef>
                <a:spcPct val="50000"/>
              </a:spcBef>
              <a:defRPr/>
            </a:pPr>
            <a:r>
              <a:rPr lang="en-GB" sz="2400" dirty="0"/>
              <a:t>Actual History</a:t>
            </a:r>
          </a:p>
          <a:p>
            <a:pPr lvl="1" eaLnBrk="1" hangingPunct="1">
              <a:spcBef>
                <a:spcPct val="50000"/>
              </a:spcBef>
              <a:defRPr/>
            </a:pPr>
            <a:r>
              <a:rPr lang="en-GB" sz="2400" dirty="0"/>
              <a:t>Real people and their contemporary cultures</a:t>
            </a:r>
          </a:p>
          <a:p>
            <a:pPr lvl="1" eaLnBrk="1" hangingPunct="1">
              <a:spcBef>
                <a:spcPct val="50000"/>
              </a:spcBef>
              <a:defRPr/>
            </a:pPr>
            <a:r>
              <a:rPr lang="en-GB" sz="2400" dirty="0"/>
              <a:t>Known languages</a:t>
            </a:r>
          </a:p>
          <a:p>
            <a:pPr lvl="1" eaLnBrk="1" hangingPunct="1">
              <a:spcBef>
                <a:spcPct val="50000"/>
              </a:spcBef>
              <a:defRPr/>
            </a:pPr>
            <a:r>
              <a:rPr lang="en-GB" sz="2400" dirty="0"/>
              <a:t>Ancient literature</a:t>
            </a:r>
          </a:p>
          <a:p>
            <a:pPr lvl="1" eaLnBrk="1" hangingPunct="1">
              <a:spcBef>
                <a:spcPct val="50000"/>
              </a:spcBef>
              <a:defRPr/>
            </a:pPr>
            <a:r>
              <a:rPr lang="en-GB" sz="2400" dirty="0"/>
              <a:t>Rational grammar</a:t>
            </a:r>
          </a:p>
          <a:p>
            <a:pPr eaLnBrk="1" hangingPunct="1">
              <a:buFont typeface="Symbol" pitchFamily="18" charset="2"/>
              <a:buChar char=""/>
              <a:defRPr/>
            </a:pPr>
            <a:endParaRPr lang="en-GB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0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0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 build="p" bldLvl="3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>
              <a:defRPr/>
            </a:pPr>
            <a:r>
              <a:rPr lang="en-GB" sz="3200" b="1" dirty="0"/>
              <a:t>4. What do we bring to a Text?</a:t>
            </a:r>
            <a:br>
              <a:rPr lang="en-GB" sz="3200" b="1" dirty="0"/>
            </a:br>
            <a:endParaRPr lang="en-GB" sz="3200" b="1" dirty="0"/>
          </a:p>
        </p:txBody>
      </p:sp>
      <p:sp>
        <p:nvSpPr>
          <p:cNvPr id="1628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722874" y="1124744"/>
            <a:ext cx="8086725" cy="4498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GB" sz="2400" b="1" dirty="0"/>
              <a:t>Presuppositions about </a:t>
            </a:r>
            <a:r>
              <a:rPr lang="en-GB" sz="2400" b="1" dirty="0">
                <a:solidFill>
                  <a:schemeClr val="tx2"/>
                </a:solidFill>
              </a:rPr>
              <a:t>the goal of hermeneutics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GB" sz="2400" b="1" dirty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GB" sz="2800" dirty="0"/>
              <a:t>Various goals adopted by some are:-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GB" sz="2800" dirty="0"/>
              <a:t>The meaning intended by the author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GB" sz="2800" dirty="0"/>
              <a:t>The meaning of the text to the original reader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GB" sz="2800" dirty="0"/>
              <a:t>The meaning understood by a general contemporary reader in a given cultural context.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GB" sz="2800" dirty="0"/>
              <a:t>The meaning taken by a special interest group (e.g. slaves, a disenfranchised social class, Afro-Americans, women, people of a homosexual orientation, etc)</a:t>
            </a:r>
          </a:p>
          <a:p>
            <a:pPr eaLnBrk="1" hangingPunct="1">
              <a:lnSpc>
                <a:spcPct val="90000"/>
              </a:lnSpc>
              <a:buFont typeface="Symbol" pitchFamily="18" charset="2"/>
              <a:buChar char=""/>
              <a:defRPr/>
            </a:pPr>
            <a:endParaRPr lang="en-GB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838200" indent="-838200" eaLnBrk="1" hangingPunct="1">
              <a:defRPr/>
            </a:pPr>
            <a:r>
              <a:rPr lang="en-GB" sz="3200" b="1" dirty="0"/>
              <a:t>4. What do we bring to a Text?</a:t>
            </a:r>
            <a:br>
              <a:rPr lang="en-GB" sz="3200" b="1" dirty="0"/>
            </a:br>
            <a:endParaRPr lang="en-GB" sz="3200" b="1" dirty="0"/>
          </a:p>
        </p:txBody>
      </p:sp>
      <p:sp>
        <p:nvSpPr>
          <p:cNvPr id="162819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250825" y="1196975"/>
            <a:ext cx="8893175" cy="6192838"/>
          </a:xfrm>
        </p:spPr>
        <p:txBody>
          <a:bodyPr/>
          <a:lstStyle/>
          <a:p>
            <a:pPr marL="609600" indent="-609600">
              <a:buFont typeface="Arial" charset="0"/>
              <a:buNone/>
              <a:defRPr/>
            </a:pPr>
            <a:r>
              <a:rPr lang="en-GB" sz="2800" b="1" dirty="0"/>
              <a:t>Various Theologies &amp; their pre-suppositions:-</a:t>
            </a:r>
          </a:p>
          <a:p>
            <a:pPr marL="609600" indent="-609600">
              <a:buFont typeface="Arial" charset="0"/>
              <a:buChar char="►"/>
              <a:defRPr/>
            </a:pPr>
            <a:r>
              <a:rPr lang="en-GB" sz="2800" dirty="0"/>
              <a:t>Liberal theologians – non-supernatural</a:t>
            </a:r>
          </a:p>
          <a:p>
            <a:pPr marL="609600" indent="-609600">
              <a:buFont typeface="Arial" charset="0"/>
              <a:buChar char="►"/>
              <a:defRPr/>
            </a:pPr>
            <a:r>
              <a:rPr lang="en-GB" sz="2800" dirty="0"/>
              <a:t>Agnostic theologians - naturalistic</a:t>
            </a:r>
          </a:p>
          <a:p>
            <a:pPr marL="609600" indent="-609600">
              <a:buFont typeface="Arial" charset="0"/>
              <a:buChar char="►"/>
              <a:defRPr/>
            </a:pPr>
            <a:r>
              <a:rPr lang="en-GB" sz="2800" dirty="0"/>
              <a:t>Roman Catholic theologians – church authority</a:t>
            </a:r>
          </a:p>
          <a:p>
            <a:pPr marL="609600" indent="-609600">
              <a:buFont typeface="Arial" charset="0"/>
              <a:buChar char="►"/>
              <a:defRPr/>
            </a:pPr>
            <a:r>
              <a:rPr lang="en-GB" sz="2800" dirty="0"/>
              <a:t>Eastern Orthodox theologians - Iconoclastic</a:t>
            </a:r>
          </a:p>
          <a:p>
            <a:pPr marL="609600" indent="-609600">
              <a:buFont typeface="Arial" charset="0"/>
              <a:buChar char="►"/>
              <a:defRPr/>
            </a:pPr>
            <a:r>
              <a:rPr lang="en-GB" sz="2800" dirty="0"/>
              <a:t>Evangelical theologians - Biblicist</a:t>
            </a:r>
          </a:p>
          <a:p>
            <a:pPr marL="609600" indent="-609600" eaLnBrk="1" hangingPunct="1">
              <a:spcBef>
                <a:spcPct val="35000"/>
              </a:spcBef>
              <a:buFont typeface="Symbol" pitchFamily="18" charset="2"/>
              <a:buChar char=""/>
              <a:defRPr/>
            </a:pPr>
            <a:endParaRPr lang="en-GB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/>
              <a:t>General Principles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►"/>
              <a:defRPr/>
            </a:pPr>
            <a:r>
              <a:rPr lang="en-GB" dirty="0">
                <a:solidFill>
                  <a:schemeClr val="hlink"/>
                </a:solidFill>
              </a:rPr>
              <a:t>Context:</a:t>
            </a:r>
            <a:r>
              <a:rPr lang="en-GB" dirty="0"/>
              <a:t> A text should be read in its immediate, book and Testament context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en-GB" dirty="0">
                <a:solidFill>
                  <a:schemeClr val="hlink"/>
                </a:solidFill>
              </a:rPr>
              <a:t>Harmony</a:t>
            </a:r>
            <a:r>
              <a:rPr lang="en-GB" dirty="0"/>
              <a:t> – an interpretation should be in harmony with other relevant Scriptures.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en-GB" dirty="0">
                <a:solidFill>
                  <a:schemeClr val="hlink"/>
                </a:solidFill>
              </a:rPr>
              <a:t>Progressive Revelation</a:t>
            </a:r>
            <a:r>
              <a:rPr lang="en-GB" dirty="0"/>
              <a:t> – Look backwards for insight but don’t read meaning “backwards.”</a:t>
            </a:r>
          </a:p>
          <a:p>
            <a:pPr eaLnBrk="1" hangingPunct="1">
              <a:buFont typeface="Arial" charset="0"/>
              <a:buChar char="►"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185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0"/>
            <a:ext cx="8540750" cy="1143000"/>
          </a:xfrm>
        </p:spPr>
        <p:txBody>
          <a:bodyPr/>
          <a:lstStyle/>
          <a:p>
            <a:pPr marL="838200" indent="-838200" eaLnBrk="1" hangingPunct="1">
              <a:defRPr/>
            </a:pPr>
            <a:r>
              <a:rPr lang="en-GB" sz="3200" b="1" dirty="0"/>
              <a:t>4. What do we bring to a Text?</a:t>
            </a:r>
            <a:br>
              <a:rPr lang="en-GB" sz="3200" b="1" dirty="0"/>
            </a:br>
            <a:endParaRPr lang="en-GB" sz="3200" b="1" dirty="0"/>
          </a:p>
        </p:txBody>
      </p:sp>
      <p:sp>
        <p:nvSpPr>
          <p:cNvPr id="162819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250825" y="692150"/>
            <a:ext cx="8893175" cy="6697663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Arial" charset="0"/>
              <a:buNone/>
              <a:defRPr/>
            </a:pPr>
            <a:r>
              <a:rPr lang="en-GB" sz="2400" b="1" dirty="0"/>
              <a:t>Some key Evangelical Pre-understandings</a:t>
            </a:r>
          </a:p>
          <a:p>
            <a:pPr marL="609600" indent="-609600">
              <a:lnSpc>
                <a:spcPct val="80000"/>
              </a:lnSpc>
              <a:spcBef>
                <a:spcPct val="45000"/>
              </a:spcBef>
              <a:buFont typeface="Arial" charset="0"/>
              <a:buChar char="►"/>
              <a:defRPr/>
            </a:pPr>
            <a:r>
              <a:rPr lang="en-GB" sz="2400" dirty="0"/>
              <a:t>The Bible is the God-breathing work of the Holy Spirit: supernatural &amp; spiritual</a:t>
            </a:r>
          </a:p>
          <a:p>
            <a:pPr marL="609600" indent="-609600">
              <a:lnSpc>
                <a:spcPct val="80000"/>
              </a:lnSpc>
              <a:spcBef>
                <a:spcPct val="45000"/>
              </a:spcBef>
              <a:buFont typeface="Arial" charset="0"/>
              <a:buChar char="►"/>
              <a:defRPr/>
            </a:pPr>
            <a:r>
              <a:rPr lang="en-GB" sz="2400" dirty="0"/>
              <a:t>The accepted cannon of Scripture is the authoritative revelation of God with regards to God &amp; human beings and their mutual relationships.</a:t>
            </a:r>
          </a:p>
          <a:p>
            <a:pPr marL="609600" indent="-609600">
              <a:lnSpc>
                <a:spcPct val="80000"/>
              </a:lnSpc>
              <a:spcBef>
                <a:spcPct val="45000"/>
              </a:spcBef>
              <a:buFont typeface="Arial" charset="0"/>
              <a:buChar char="►"/>
              <a:defRPr/>
            </a:pPr>
            <a:r>
              <a:rPr lang="en-GB" sz="2400" dirty="0"/>
              <a:t>There is progression in the revelation found in the Bible</a:t>
            </a:r>
          </a:p>
          <a:p>
            <a:pPr marL="609600" indent="-609600">
              <a:lnSpc>
                <a:spcPct val="80000"/>
              </a:lnSpc>
              <a:spcBef>
                <a:spcPct val="45000"/>
              </a:spcBef>
              <a:buFont typeface="Arial" charset="0"/>
              <a:buChar char="►"/>
              <a:defRPr/>
            </a:pPr>
            <a:r>
              <a:rPr lang="en-GB" sz="2400" dirty="0"/>
              <a:t>The whole Scripture is the interpreter of the parts therein: harmony. </a:t>
            </a:r>
          </a:p>
          <a:p>
            <a:pPr marL="609600" indent="-609600">
              <a:lnSpc>
                <a:spcPct val="80000"/>
              </a:lnSpc>
              <a:spcBef>
                <a:spcPct val="45000"/>
              </a:spcBef>
              <a:buFont typeface="Arial" charset="0"/>
              <a:buChar char="►"/>
              <a:defRPr/>
            </a:pPr>
            <a:r>
              <a:rPr lang="en-GB" sz="2400" dirty="0"/>
              <a:t>Meaning is clear and plain: </a:t>
            </a:r>
            <a:r>
              <a:rPr lang="en-GB" sz="2000" dirty="0"/>
              <a:t>God communicates effectively</a:t>
            </a:r>
          </a:p>
          <a:p>
            <a:pPr marL="609600" indent="-609600">
              <a:lnSpc>
                <a:spcPct val="80000"/>
              </a:lnSpc>
              <a:spcBef>
                <a:spcPct val="45000"/>
              </a:spcBef>
              <a:buFont typeface="Arial" charset="0"/>
              <a:buChar char="►"/>
              <a:defRPr/>
            </a:pPr>
            <a:r>
              <a:rPr lang="en-GB" sz="2400" dirty="0"/>
              <a:t>Scripture speaks of the supernatural: </a:t>
            </a:r>
            <a:r>
              <a:rPr lang="en-GB" sz="2000" dirty="0"/>
              <a:t>Our interpretations should allow for the existence of the supernatural. We are not naturalistic in our pre-suppositions</a:t>
            </a:r>
          </a:p>
          <a:p>
            <a:pPr marL="609600" indent="-609600">
              <a:lnSpc>
                <a:spcPct val="80000"/>
              </a:lnSpc>
              <a:spcBef>
                <a:spcPct val="45000"/>
              </a:spcBef>
              <a:buFont typeface="Arial" charset="0"/>
              <a:buChar char="►"/>
              <a:defRPr/>
            </a:pPr>
            <a:r>
              <a:rPr lang="en-GB" sz="2400" dirty="0"/>
              <a:t>There is theological intent in the Historical meaning of the text: </a:t>
            </a:r>
            <a:r>
              <a:rPr lang="en-GB" sz="2000" dirty="0"/>
              <a:t>We are not meant to stop at correctly understanding history but learn what that informs us regarding God and all matters relating to him.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35000"/>
              </a:spcBef>
              <a:buFont typeface="Symbol" pitchFamily="18" charset="2"/>
              <a:buChar char=""/>
              <a:defRPr/>
            </a:pPr>
            <a:endParaRPr lang="en-GB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/>
              <a:t>Who Needs Hermeneutics?</a:t>
            </a:r>
            <a:r>
              <a:rPr lang="en-GB" dirty="0"/>
              <a:t> </a:t>
            </a:r>
          </a:p>
        </p:txBody>
      </p:sp>
      <p:sp>
        <p:nvSpPr>
          <p:cNvPr id="7065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989138"/>
            <a:ext cx="8540750" cy="396557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GB" b="1" dirty="0">
              <a:solidFill>
                <a:schemeClr val="tx2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en-GB" dirty="0"/>
              <a:t>The Concept of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Hermeneutical Distance 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en-GB" dirty="0"/>
              <a:t>Fusing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Hermeneutical Horizons 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en-GB" dirty="0"/>
              <a:t>Where is the “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Meaning</a:t>
            </a:r>
            <a:r>
              <a:rPr lang="en-GB" dirty="0"/>
              <a:t>” to be found? 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Pre-suppositions</a:t>
            </a:r>
            <a:r>
              <a:rPr lang="en-GB" dirty="0"/>
              <a:t> - What do we bring </a:t>
            </a:r>
            <a:br>
              <a:rPr lang="en-GB" dirty="0"/>
            </a:br>
            <a:r>
              <a:rPr lang="en-GB" dirty="0"/>
              <a:t>				              to a Text?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en-GB" dirty="0"/>
              <a:t>Journeying on a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Hermeneutic Spiral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Levels of meaning</a:t>
            </a:r>
          </a:p>
        </p:txBody>
      </p:sp>
      <p:sp>
        <p:nvSpPr>
          <p:cNvPr id="70660" name="Rectangle 4"/>
          <p:cNvSpPr>
            <a:spLocks noRot="1" noChangeArrowheads="1"/>
          </p:cNvSpPr>
          <p:nvPr/>
        </p:nvSpPr>
        <p:spPr bwMode="auto">
          <a:xfrm>
            <a:off x="603250" y="1557338"/>
            <a:ext cx="85407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  <a:defRPr/>
            </a:pPr>
            <a:r>
              <a:rPr lang="en-GB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Some Theological Concepts</a:t>
            </a:r>
          </a:p>
        </p:txBody>
      </p:sp>
    </p:spTree>
    <p:extLst>
      <p:ext uri="{BB962C8B-B14F-4D97-AF65-F5344CB8AC3E}">
        <p14:creationId xmlns:p14="http://schemas.microsoft.com/office/powerpoint/2010/main" val="212174764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  <p:bldP spid="706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512" y="0"/>
            <a:ext cx="854075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3600" dirty="0"/>
              <a:t>3.  Where is the “Meaning” to be found?</a:t>
            </a:r>
            <a:r>
              <a:rPr lang="en-GB" sz="4000" dirty="0"/>
              <a:t> </a:t>
            </a:r>
          </a:p>
        </p:txBody>
      </p:sp>
      <p:sp>
        <p:nvSpPr>
          <p:cNvPr id="2867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79512" y="1131664"/>
            <a:ext cx="8540750" cy="4498975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GB" dirty="0"/>
              <a:t>  Three key realms of meaning in Biblical Hermeneutics with respect to a text:-</a:t>
            </a:r>
          </a:p>
          <a:p>
            <a:pPr eaLnBrk="1" hangingPunct="1">
              <a:spcBef>
                <a:spcPts val="2400"/>
              </a:spcBef>
              <a:buFont typeface="Arial" charset="0"/>
              <a:buChar char="►"/>
              <a:defRPr/>
            </a:pPr>
            <a:r>
              <a:rPr lang="en-GB" b="1" dirty="0"/>
              <a:t>Authorial intention</a:t>
            </a:r>
            <a:r>
              <a:rPr lang="en-GB" dirty="0"/>
              <a:t> </a:t>
            </a:r>
          </a:p>
          <a:p>
            <a:pPr eaLnBrk="1" hangingPunct="1">
              <a:spcBef>
                <a:spcPts val="6600"/>
              </a:spcBef>
              <a:buFont typeface="Arial" charset="0"/>
              <a:buChar char="►"/>
              <a:defRPr/>
            </a:pPr>
            <a:r>
              <a:rPr lang="en-GB" b="1" dirty="0"/>
              <a:t>Textual Meaning</a:t>
            </a:r>
            <a:r>
              <a:rPr lang="en-GB" dirty="0"/>
              <a:t>  </a:t>
            </a:r>
          </a:p>
          <a:p>
            <a:pPr eaLnBrk="1" hangingPunct="1">
              <a:spcBef>
                <a:spcPts val="6600"/>
              </a:spcBef>
              <a:buFont typeface="Arial" charset="0"/>
              <a:buChar char="►"/>
              <a:defRPr/>
            </a:pPr>
            <a:r>
              <a:rPr lang="en-GB" b="1" dirty="0"/>
              <a:t>Readers’ perception</a:t>
            </a:r>
            <a:r>
              <a:rPr lang="en-GB" dirty="0"/>
              <a:t> </a:t>
            </a:r>
          </a:p>
        </p:txBody>
      </p:sp>
      <p:pic>
        <p:nvPicPr>
          <p:cNvPr id="23566" name="Picture 14" descr="Image result for anchor pic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6661" y="2129181"/>
            <a:ext cx="1312143" cy="1365822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8" name="Picture 16" descr="Image result for OPen doors pic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4611" y="3381333"/>
            <a:ext cx="2324100" cy="1971676"/>
          </a:xfrm>
          <a:prstGeom prst="rect">
            <a:avLst/>
          </a:prstGeom>
          <a:noFill/>
          <a:effectLst>
            <a:softEdge rad="190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70" name="Picture 18" descr="http://bestfreeclipart.tk/clipart/resource/2016/02/10/glasses-clipart-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124" y="5630639"/>
            <a:ext cx="1944952" cy="91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72" name="Picture 20" descr="https://encrypted-tbn1.gstatic.com/images?q=tbn:ANd9GcRzlubsNrdmC4gbLsLumligCKC99laBmN0bCAx-cqXtlpAA9VM-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5383" y="4039453"/>
            <a:ext cx="2818547" cy="2818547"/>
          </a:xfrm>
          <a:prstGeom prst="rect">
            <a:avLst/>
          </a:prstGeom>
          <a:noFill/>
          <a:effectLst>
            <a:softEdge rad="2286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281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20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20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20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20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>
              <a:defRPr/>
            </a:pPr>
            <a:r>
              <a:rPr lang="en-GB" sz="3200" b="1" dirty="0"/>
              <a:t>4. What do we bring to a Text?</a:t>
            </a:r>
            <a:br>
              <a:rPr lang="en-GB" sz="3200" b="1" dirty="0"/>
            </a:br>
            <a:endParaRPr lang="en-GB" sz="3200" b="1" dirty="0"/>
          </a:p>
        </p:txBody>
      </p:sp>
      <p:sp>
        <p:nvSpPr>
          <p:cNvPr id="7577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258888" y="1412875"/>
            <a:ext cx="7129536" cy="4498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GB" sz="2800" dirty="0"/>
              <a:t>We bring our </a:t>
            </a:r>
            <a:r>
              <a:rPr lang="en-GB" sz="2800" dirty="0">
                <a:solidFill>
                  <a:schemeClr val="tx2"/>
                </a:solidFill>
              </a:rPr>
              <a:t>Pre-Understandings </a:t>
            </a:r>
            <a:br>
              <a:rPr lang="en-GB" sz="2800" dirty="0">
                <a:solidFill>
                  <a:schemeClr val="tx2"/>
                </a:solidFill>
              </a:rPr>
            </a:br>
            <a:r>
              <a:rPr lang="en-GB" sz="2800" dirty="0">
                <a:solidFill>
                  <a:schemeClr val="tx2"/>
                </a:solidFill>
              </a:rPr>
              <a:t>(things that are inherent, subconscious):- </a:t>
            </a:r>
            <a:endParaRPr lang="en-GB" sz="28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400" dirty="0"/>
              <a:t>our ethnicity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400" dirty="0"/>
              <a:t>background,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400" dirty="0"/>
              <a:t>social status,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400" dirty="0"/>
              <a:t>Educational status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400" dirty="0"/>
              <a:t>gender,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400" dirty="0"/>
              <a:t>political views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400" dirty="0"/>
              <a:t>theological leanings, etc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GB" sz="2800" dirty="0"/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GB" sz="2800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838200" indent="-838200" eaLnBrk="1" hangingPunct="1">
              <a:defRPr/>
            </a:pPr>
            <a:r>
              <a:rPr lang="en-GB" sz="3200" b="1" dirty="0"/>
              <a:t>4. What do we bring to a Text?</a:t>
            </a:r>
            <a:br>
              <a:rPr lang="en-GB" sz="3200" b="1" dirty="0"/>
            </a:br>
            <a:endParaRPr lang="en-GB" sz="3200" b="1" dirty="0"/>
          </a:p>
        </p:txBody>
      </p:sp>
      <p:sp>
        <p:nvSpPr>
          <p:cNvPr id="77827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301625" y="1600200"/>
            <a:ext cx="9094911" cy="4498975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GB" dirty="0"/>
              <a:t>We bring our </a:t>
            </a:r>
            <a:r>
              <a:rPr lang="en-GB" dirty="0">
                <a:solidFill>
                  <a:schemeClr val="tx2"/>
                </a:solidFill>
              </a:rPr>
              <a:t>Pre-Suppositions</a:t>
            </a:r>
            <a:r>
              <a:rPr lang="en-GB" dirty="0"/>
              <a:t> which is our theology and church practices</a:t>
            </a:r>
          </a:p>
          <a:p>
            <a:pPr eaLnBrk="1" hangingPunct="1">
              <a:spcBef>
                <a:spcPts val="2400"/>
              </a:spcBef>
              <a:buFont typeface="Arial" charset="0"/>
              <a:buChar char="►"/>
              <a:defRPr/>
            </a:pPr>
            <a:r>
              <a:rPr lang="en-GB" sz="2800" dirty="0"/>
              <a:t>Presuppositions regarding the </a:t>
            </a:r>
            <a:r>
              <a:rPr lang="en-GB" sz="2800" dirty="0">
                <a:solidFill>
                  <a:schemeClr val="tx2"/>
                </a:solidFill>
              </a:rPr>
              <a:t>nature of the Bible</a:t>
            </a:r>
          </a:p>
          <a:p>
            <a:pPr eaLnBrk="1" hangingPunct="1">
              <a:spcBef>
                <a:spcPts val="2400"/>
              </a:spcBef>
              <a:buFont typeface="Arial" charset="0"/>
              <a:buChar char="►"/>
              <a:defRPr/>
            </a:pPr>
            <a:r>
              <a:rPr lang="en-GB" sz="2800" dirty="0"/>
              <a:t>Presuppositions about the </a:t>
            </a:r>
            <a:r>
              <a:rPr lang="en-GB" sz="2800" dirty="0">
                <a:solidFill>
                  <a:schemeClr val="tx2"/>
                </a:solidFill>
              </a:rPr>
              <a:t>nature of the Interpreter</a:t>
            </a:r>
          </a:p>
          <a:p>
            <a:pPr eaLnBrk="1" hangingPunct="1">
              <a:spcBef>
                <a:spcPts val="2400"/>
              </a:spcBef>
              <a:buFont typeface="Arial" charset="0"/>
              <a:buChar char="►"/>
              <a:defRPr/>
            </a:pPr>
            <a:r>
              <a:rPr lang="en-GB" sz="2800" dirty="0"/>
              <a:t>Presuppositions about </a:t>
            </a:r>
            <a:r>
              <a:rPr lang="en-GB" sz="2800" dirty="0">
                <a:solidFill>
                  <a:schemeClr val="tx2"/>
                </a:solidFill>
              </a:rPr>
              <a:t>methodology</a:t>
            </a:r>
          </a:p>
          <a:p>
            <a:pPr eaLnBrk="1" hangingPunct="1">
              <a:spcBef>
                <a:spcPts val="2400"/>
              </a:spcBef>
              <a:buFont typeface="Arial" charset="0"/>
              <a:buChar char="►"/>
              <a:defRPr/>
            </a:pPr>
            <a:r>
              <a:rPr lang="en-GB" sz="2800" dirty="0"/>
              <a:t>Presuppositions about the </a:t>
            </a:r>
            <a:r>
              <a:rPr lang="en-GB" sz="2800" dirty="0">
                <a:solidFill>
                  <a:schemeClr val="tx2"/>
                </a:solidFill>
              </a:rPr>
              <a:t>goal of reading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b="1" dirty="0"/>
              <a:t>5.  The Hermeneutic Spiral</a:t>
            </a:r>
            <a:r>
              <a:rPr lang="en-GB" sz="60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4505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374063" cy="4498975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GB" dirty="0"/>
              <a:t>Pre-understandings such as these will change within the process of reading the Bible:-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en-GB" b="1" dirty="0"/>
              <a:t>Informational</a:t>
            </a:r>
            <a:r>
              <a:rPr lang="en-GB" dirty="0"/>
              <a:t>: 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en-GB" b="1" dirty="0"/>
              <a:t>Attitudinal</a:t>
            </a:r>
            <a:r>
              <a:rPr lang="en-GB" dirty="0"/>
              <a:t>: 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en-GB" b="1" dirty="0"/>
              <a:t>Ideological</a:t>
            </a:r>
            <a:r>
              <a:rPr lang="en-GB" dirty="0"/>
              <a:t>: 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en-GB" b="1" dirty="0"/>
              <a:t>Methodological</a:t>
            </a:r>
            <a:r>
              <a:rPr lang="en-GB" dirty="0"/>
              <a:t>: </a:t>
            </a:r>
          </a:p>
        </p:txBody>
      </p:sp>
      <p:pic>
        <p:nvPicPr>
          <p:cNvPr id="67588" name="Picture 4" descr="MCDD00924_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84850" y="4305300"/>
            <a:ext cx="23272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9" name="Picture 9" descr="MCED00213_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795963" y="2992438"/>
            <a:ext cx="2246312" cy="266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i="1" dirty="0"/>
              <a:t>6.  Levels of Meaning</a:t>
            </a:r>
          </a:p>
        </p:txBody>
      </p:sp>
      <p:sp>
        <p:nvSpPr>
          <p:cNvPr id="1669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772816"/>
            <a:ext cx="8842375" cy="4570834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GB" sz="2800" b="1" dirty="0"/>
              <a:t>a) The “Plain” Meaning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GB" sz="2800" b="1" dirty="0"/>
              <a:t>b) The “Plenary” Meaning (</a:t>
            </a:r>
            <a:r>
              <a:rPr lang="en-GB" sz="2800" b="1" dirty="0" err="1"/>
              <a:t>Sensus</a:t>
            </a:r>
            <a:r>
              <a:rPr lang="en-GB" sz="2800" b="1" dirty="0"/>
              <a:t> </a:t>
            </a:r>
            <a:r>
              <a:rPr lang="en-GB" sz="2800" b="1" dirty="0" err="1"/>
              <a:t>Plenior</a:t>
            </a:r>
            <a:r>
              <a:rPr lang="en-GB" sz="2800" b="1" dirty="0"/>
              <a:t>)</a:t>
            </a:r>
            <a:br>
              <a:rPr lang="en-GB" sz="2800" b="1" dirty="0"/>
            </a:br>
            <a:r>
              <a:rPr lang="en-GB" sz="2800" b="1" dirty="0"/>
              <a:t>	– the fuller meaning</a:t>
            </a:r>
          </a:p>
          <a:p>
            <a:pPr lvl="1" eaLnBrk="1" hangingPunct="1">
              <a:spcBef>
                <a:spcPts val="1800"/>
              </a:spcBef>
              <a:buNone/>
              <a:defRPr/>
            </a:pPr>
            <a:r>
              <a:rPr lang="en-GB" b="1" dirty="0"/>
              <a:t>(i) Analogy – e.g. Judges (fighting the flesh)</a:t>
            </a:r>
          </a:p>
          <a:p>
            <a:pPr lvl="1" eaLnBrk="1" hangingPunct="1"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r>
              <a:rPr lang="en-GB" b="1" dirty="0"/>
              <a:t>(ii) Typology – e.g. Joseph</a:t>
            </a:r>
          </a:p>
          <a:p>
            <a:pPr lvl="1" eaLnBrk="1" hangingPunct="1">
              <a:spcBef>
                <a:spcPts val="1800"/>
              </a:spcBef>
              <a:buNone/>
              <a:defRPr/>
            </a:pPr>
            <a:r>
              <a:rPr lang="en-GB" b="1" dirty="0"/>
              <a:t>(iii) Allegory – e.g. Song of Solomon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326253398"/>
      </p:ext>
    </p:extLst>
  </p:cSld>
  <p:clrMapOvr>
    <a:masterClrMapping/>
  </p:clrMapOvr>
</p:sld>
</file>

<file path=ppt/theme/theme1.xml><?xml version="1.0" encoding="utf-8"?>
<a:theme xmlns:a="http://schemas.openxmlformats.org/drawingml/2006/main" name="Compass">
  <a:themeElements>
    <a:clrScheme name="Compas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14128</TotalTime>
  <Words>1446</Words>
  <Application>Microsoft Office PowerPoint</Application>
  <PresentationFormat>On-screen Show (4:3)</PresentationFormat>
  <Paragraphs>221</Paragraphs>
  <Slides>30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Symbol</vt:lpstr>
      <vt:lpstr>Tahoma</vt:lpstr>
      <vt:lpstr>Times New Roman</vt:lpstr>
      <vt:lpstr>Wingdings</vt:lpstr>
      <vt:lpstr>Compass</vt:lpstr>
      <vt:lpstr>Hermeneutics in the historic Brethren Movement context</vt:lpstr>
      <vt:lpstr>General Principles</vt:lpstr>
      <vt:lpstr>General Principles</vt:lpstr>
      <vt:lpstr>Who Needs Hermeneutics? </vt:lpstr>
      <vt:lpstr>3.  Where is the “Meaning” to be found? </vt:lpstr>
      <vt:lpstr>4. What do we bring to a Text? </vt:lpstr>
      <vt:lpstr>4. What do we bring to a Text? </vt:lpstr>
      <vt:lpstr>5.  The Hermeneutic Spiral </vt:lpstr>
      <vt:lpstr>6.  Levels of Meaning</vt:lpstr>
      <vt:lpstr>6.  Levels of Meaning</vt:lpstr>
      <vt:lpstr>(C)   A Brief History of Biblical Hermeneutics  </vt:lpstr>
      <vt:lpstr> Three main line of Jewish Interpretation around in Jesus’ days </vt:lpstr>
      <vt:lpstr>A Brief History of Biblical Hermeneutics   </vt:lpstr>
      <vt:lpstr> A Brief History of Biblical Hermeneutics   </vt:lpstr>
      <vt:lpstr>A Brief History of Biblical Hermeneutics   </vt:lpstr>
      <vt:lpstr>A Brief History of Biblical Hermeneutics   </vt:lpstr>
      <vt:lpstr>A Brief History of Biblical Hermeneutics   </vt:lpstr>
      <vt:lpstr>A Brief History of Biblical Hermeneutics   </vt:lpstr>
      <vt:lpstr>Key Elements within a Brethren Hermeneutic</vt:lpstr>
      <vt:lpstr>Pre-suppositional influences</vt:lpstr>
      <vt:lpstr>Pre-suppositional influences</vt:lpstr>
      <vt:lpstr>Some Danger areas</vt:lpstr>
      <vt:lpstr>Some Danger areas</vt:lpstr>
      <vt:lpstr>Final authority … ?</vt:lpstr>
      <vt:lpstr>Appendix 4. What do we bring to a Text? </vt:lpstr>
      <vt:lpstr>4. What do we bring to a Text? </vt:lpstr>
      <vt:lpstr>4. What do we bring to a Text? </vt:lpstr>
      <vt:lpstr>4. What do we bring to a Text? </vt:lpstr>
      <vt:lpstr>4. What do we bring to a Text? </vt:lpstr>
      <vt:lpstr>4. What do we bring to a Text? </vt:lpstr>
    </vt:vector>
  </TitlesOfParts>
  <Company>Tilsley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Hermeneutics</dc:title>
  <dc:creator>Mark Davies</dc:creator>
  <cp:lastModifiedBy>Mark Davies</cp:lastModifiedBy>
  <cp:revision>148</cp:revision>
  <cp:lastPrinted>2018-10-04T05:50:07Z</cp:lastPrinted>
  <dcterms:created xsi:type="dcterms:W3CDTF">2007-01-06T21:24:46Z</dcterms:created>
  <dcterms:modified xsi:type="dcterms:W3CDTF">2018-10-04T05:54:44Z</dcterms:modified>
</cp:coreProperties>
</file>