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79" r:id="rId6"/>
    <p:sldId id="278" r:id="rId7"/>
    <p:sldId id="269" r:id="rId8"/>
    <p:sldId id="277" r:id="rId9"/>
    <p:sldId id="270" r:id="rId10"/>
    <p:sldId id="271" r:id="rId11"/>
    <p:sldId id="272" r:id="rId12"/>
    <p:sldId id="274" r:id="rId13"/>
    <p:sldId id="273" r:id="rId14"/>
    <p:sldId id="275"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5"/>
    <p:restoredTop sz="94694"/>
  </p:normalViewPr>
  <p:slideViewPr>
    <p:cSldViewPr>
      <p:cViewPr varScale="1">
        <p:scale>
          <a:sx n="74" d="100"/>
          <a:sy n="74" d="100"/>
        </p:scale>
        <p:origin x="192" y="10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3864BCD9-A0DC-47A0-AC44-9899855CE231}" type="datetimeFigureOut">
              <a:rPr lang="en-US" smtClean="0"/>
              <a:t>5/17/22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2E449DB-67C3-4344-AC9C-96F2805CDA78}"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64BCD9-A0DC-47A0-AC44-9899855CE231}" type="datetimeFigureOut">
              <a:rPr lang="en-US" smtClean="0"/>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449DB-67C3-4344-AC9C-96F2805CDA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64BCD9-A0DC-47A0-AC44-9899855CE231}" type="datetimeFigureOut">
              <a:rPr lang="en-US" smtClean="0"/>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449DB-67C3-4344-AC9C-96F2805CDA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64BCD9-A0DC-47A0-AC44-9899855CE231}" type="datetimeFigureOut">
              <a:rPr lang="en-US" smtClean="0"/>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449DB-67C3-4344-AC9C-96F2805CDA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3864BCD9-A0DC-47A0-AC44-9899855CE231}" type="datetimeFigureOut">
              <a:rPr lang="en-US" smtClean="0"/>
              <a:t>5/17/22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2E449DB-67C3-4344-AC9C-96F2805CDA78}"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64BCD9-A0DC-47A0-AC44-9899855CE231}" type="datetimeFigureOut">
              <a:rPr lang="en-US" smtClean="0"/>
              <a:t>5/17/22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F2E449DB-67C3-4344-AC9C-96F2805CDA78}"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864BCD9-A0DC-47A0-AC44-9899855CE231}" type="datetimeFigureOut">
              <a:rPr lang="en-US" smtClean="0"/>
              <a:t>5/17/22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F2E449DB-67C3-4344-AC9C-96F2805CDA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864BCD9-A0DC-47A0-AC44-9899855CE231}" type="datetimeFigureOut">
              <a:rPr lang="en-US" smtClean="0"/>
              <a:t>5/17/22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E449DB-67C3-4344-AC9C-96F2805CDA78}"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4BCD9-A0DC-47A0-AC44-9899855CE231}" type="datetimeFigureOut">
              <a:rPr lang="en-US" smtClean="0"/>
              <a:t>5/17/22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E449DB-67C3-4344-AC9C-96F2805CDA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3864BCD9-A0DC-47A0-AC44-9899855CE231}" type="datetimeFigureOut">
              <a:rPr lang="en-US" smtClean="0"/>
              <a:t>5/17/22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2E449DB-67C3-4344-AC9C-96F2805CDA78}"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3864BCD9-A0DC-47A0-AC44-9899855CE231}" type="datetimeFigureOut">
              <a:rPr lang="en-US" smtClean="0"/>
              <a:t>5/17/22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2E449DB-67C3-4344-AC9C-96F2805CDA78}"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864BCD9-A0DC-47A0-AC44-9899855CE231}" type="datetimeFigureOut">
              <a:rPr lang="en-US" smtClean="0"/>
              <a:t>5/17/22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2E449DB-67C3-4344-AC9C-96F2805CDA78}"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Training Prospective Elders</a:t>
            </a:r>
          </a:p>
        </p:txBody>
      </p:sp>
      <p:sp>
        <p:nvSpPr>
          <p:cNvPr id="3" name="Subtitle 2"/>
          <p:cNvSpPr>
            <a:spLocks noGrp="1"/>
          </p:cNvSpPr>
          <p:nvPr>
            <p:ph type="subTitle" idx="1"/>
          </p:nvPr>
        </p:nvSpPr>
        <p:spPr/>
        <p:txBody>
          <a:bodyPr>
            <a:normAutofit/>
          </a:bodyPr>
          <a:lstStyle/>
          <a:p>
            <a:r>
              <a:rPr lang="en-US" dirty="0"/>
              <a:t>Alex </a:t>
            </a:r>
            <a:r>
              <a:rPr lang="en-US" dirty="0" err="1"/>
              <a:t>Strauch</a:t>
            </a:r>
            <a:endParaRPr lang="en-US" dirty="0"/>
          </a:p>
          <a:p>
            <a:r>
              <a:rPr lang="en-US" dirty="0"/>
              <a:t>June 2, 2022</a:t>
            </a:r>
          </a:p>
        </p:txBody>
      </p:sp>
    </p:spTree>
    <p:extLst>
      <p:ext uri="{BB962C8B-B14F-4D97-AF65-F5344CB8AC3E}">
        <p14:creationId xmlns:p14="http://schemas.microsoft.com/office/powerpoint/2010/main" val="41752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2019300"/>
            <a:ext cx="8229600" cy="2819400"/>
          </a:xfrm>
        </p:spPr>
        <p:txBody>
          <a:bodyPr>
            <a:noAutofit/>
          </a:bodyPr>
          <a:lstStyle/>
          <a:p>
            <a:pPr marL="0" indent="0">
              <a:buNone/>
            </a:pPr>
            <a:r>
              <a:rPr lang="en-US" dirty="0"/>
              <a:t>“An overseer … must hold firm to the trustworthy word as taught, so that he may be able to give instruction in sound doctrine and also to rebuke those who contradict it.” (Titus 1:9)</a:t>
            </a:r>
          </a:p>
        </p:txBody>
      </p:sp>
    </p:spTree>
    <p:extLst>
      <p:ext uri="{BB962C8B-B14F-4D97-AF65-F5344CB8AC3E}">
        <p14:creationId xmlns:p14="http://schemas.microsoft.com/office/powerpoint/2010/main" val="2303320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rmAutofit/>
          </a:bodyPr>
          <a:lstStyle/>
          <a:p>
            <a:pPr marL="0" lvl="0" indent="0">
              <a:buNone/>
            </a:pPr>
            <a:r>
              <a:rPr lang="en-US" b="1" dirty="0"/>
              <a:t>III. THE MATERIALS</a:t>
            </a:r>
            <a:endParaRPr lang="en-US" dirty="0"/>
          </a:p>
          <a:p>
            <a:pPr marL="919163" indent="-919163">
              <a:buNone/>
            </a:pPr>
            <a:r>
              <a:rPr lang="en-US" dirty="0"/>
              <a:t>	</a:t>
            </a:r>
            <a:r>
              <a:rPr lang="en-US" b="1" dirty="0"/>
              <a:t>“What you have heard from me in the presence of many witnesses…”</a:t>
            </a:r>
          </a:p>
          <a:p>
            <a:pPr marL="0" indent="0">
              <a:buNone/>
            </a:pPr>
            <a:endParaRPr lang="en-US" b="1" dirty="0"/>
          </a:p>
          <a:p>
            <a:pPr marL="514350" indent="-514350">
              <a:spcBef>
                <a:spcPts val="600"/>
              </a:spcBef>
              <a:spcAft>
                <a:spcPts val="600"/>
              </a:spcAft>
              <a:buClr>
                <a:schemeClr val="tx1"/>
              </a:buClr>
              <a:buSzPct val="100000"/>
              <a:buFont typeface="+mj-lt"/>
              <a:buAutoNum type="arabicPeriod"/>
            </a:pPr>
            <a:r>
              <a:rPr lang="en-US" dirty="0"/>
              <a:t>The Whole Counsel of God: The Complete Bible Story of Redemption and All Bible Doctrines</a:t>
            </a:r>
          </a:p>
          <a:p>
            <a:pPr marL="0" indent="0">
              <a:buNone/>
            </a:pPr>
            <a:endParaRPr lang="en-US" dirty="0"/>
          </a:p>
          <a:p>
            <a:pPr marL="514350" indent="-514350">
              <a:buAutoNum type="alphaUcPeriod"/>
            </a:pPr>
            <a:endParaRPr lang="en-US" dirty="0"/>
          </a:p>
          <a:p>
            <a:endParaRPr lang="en-US" dirty="0"/>
          </a:p>
        </p:txBody>
      </p:sp>
    </p:spTree>
    <p:extLst>
      <p:ext uri="{BB962C8B-B14F-4D97-AF65-F5344CB8AC3E}">
        <p14:creationId xmlns:p14="http://schemas.microsoft.com/office/powerpoint/2010/main" val="378056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333500"/>
            <a:ext cx="8229600" cy="4191000"/>
          </a:xfrm>
        </p:spPr>
        <p:txBody>
          <a:bodyPr>
            <a:noAutofit/>
          </a:bodyPr>
          <a:lstStyle/>
          <a:p>
            <a:pPr marL="0" indent="0">
              <a:buNone/>
            </a:pPr>
            <a:r>
              <a:rPr lang="en-US" dirty="0"/>
              <a:t>“You yourselves know how I lived among you the whole time from the first day that I set foot in Asia . . . how I did not shrink from declaring to you anything that was profitable, and teaching you in public and from house to house . . . For I did not shrink from declaring to you </a:t>
            </a:r>
            <a:r>
              <a:rPr lang="en-US" u="sng" dirty="0"/>
              <a:t>the whole counsel of God</a:t>
            </a:r>
            <a:r>
              <a:rPr lang="en-US" dirty="0"/>
              <a:t>.” (Acts 20:18, 20, 27)</a:t>
            </a:r>
          </a:p>
        </p:txBody>
      </p:sp>
    </p:spTree>
    <p:extLst>
      <p:ext uri="{BB962C8B-B14F-4D97-AF65-F5344CB8AC3E}">
        <p14:creationId xmlns:p14="http://schemas.microsoft.com/office/powerpoint/2010/main" val="4273677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rmAutofit/>
          </a:bodyPr>
          <a:lstStyle/>
          <a:p>
            <a:pPr marL="0" lvl="0" indent="0">
              <a:buNone/>
            </a:pPr>
            <a:r>
              <a:rPr lang="en-US" b="1" dirty="0"/>
              <a:t>III. THE MATERIALS</a:t>
            </a:r>
            <a:endParaRPr lang="en-US" dirty="0"/>
          </a:p>
          <a:p>
            <a:pPr marL="1028700" indent="-1028700">
              <a:buNone/>
            </a:pPr>
            <a:r>
              <a:rPr lang="en-US" dirty="0"/>
              <a:t>	</a:t>
            </a:r>
            <a:r>
              <a:rPr lang="en-US" b="1" dirty="0"/>
              <a:t>“What you have heard from me in the presence of many witnesses…”</a:t>
            </a:r>
          </a:p>
          <a:p>
            <a:pPr marL="0" indent="0">
              <a:buNone/>
            </a:pPr>
            <a:endParaRPr lang="en-US" b="1" dirty="0"/>
          </a:p>
          <a:p>
            <a:pPr marL="514350" indent="-514350">
              <a:spcBef>
                <a:spcPts val="600"/>
              </a:spcBef>
              <a:spcAft>
                <a:spcPts val="600"/>
              </a:spcAft>
              <a:buClr>
                <a:schemeClr val="tx1"/>
              </a:buClr>
              <a:buSzPct val="100000"/>
              <a:buFont typeface="+mj-lt"/>
              <a:buAutoNum type="arabicPeriod"/>
            </a:pPr>
            <a:r>
              <a:rPr lang="en-US" dirty="0"/>
              <a:t>The Whole Counsel of God: The Complete Bible Story of Redemption and All Bible Doctrines</a:t>
            </a:r>
          </a:p>
          <a:p>
            <a:pPr marL="514350" indent="-514350">
              <a:spcBef>
                <a:spcPts val="600"/>
              </a:spcBef>
              <a:spcAft>
                <a:spcPts val="600"/>
              </a:spcAft>
              <a:buClr>
                <a:schemeClr val="tx1"/>
              </a:buClr>
              <a:buSzPct val="100000"/>
              <a:buFont typeface="+mj-lt"/>
              <a:buAutoNum type="arabicPeriod"/>
            </a:pPr>
            <a:r>
              <a:rPr lang="en-US" dirty="0"/>
              <a:t>Learning from Other Shepherd Leaders</a:t>
            </a:r>
          </a:p>
          <a:p>
            <a:pPr marL="0" indent="0">
              <a:spcBef>
                <a:spcPts val="600"/>
              </a:spcBef>
              <a:spcAft>
                <a:spcPts val="600"/>
              </a:spcAft>
              <a:buSzPct val="100000"/>
              <a:buNone/>
            </a:pPr>
            <a:endParaRPr lang="en-US" dirty="0"/>
          </a:p>
          <a:p>
            <a:pPr marL="0" indent="0">
              <a:buNone/>
            </a:pPr>
            <a:endParaRPr lang="en-US" dirty="0"/>
          </a:p>
          <a:p>
            <a:pPr marL="514350" indent="-514350">
              <a:buAutoNum type="alphaUcPeriod"/>
            </a:pPr>
            <a:endParaRPr lang="en-US" dirty="0"/>
          </a:p>
          <a:p>
            <a:endParaRPr lang="en-US" dirty="0"/>
          </a:p>
        </p:txBody>
      </p:sp>
    </p:spTree>
    <p:extLst>
      <p:ext uri="{BB962C8B-B14F-4D97-AF65-F5344CB8AC3E}">
        <p14:creationId xmlns:p14="http://schemas.microsoft.com/office/powerpoint/2010/main" val="2311184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rmAutofit/>
          </a:bodyPr>
          <a:lstStyle/>
          <a:p>
            <a:pPr marL="0" lvl="0" indent="0">
              <a:buNone/>
            </a:pPr>
            <a:r>
              <a:rPr lang="en-US" b="1" dirty="0"/>
              <a:t>IV. THE MENTORS</a:t>
            </a:r>
            <a:endParaRPr lang="en-US" dirty="0"/>
          </a:p>
          <a:p>
            <a:pPr marL="0" indent="0">
              <a:buNone/>
            </a:pPr>
            <a:r>
              <a:rPr lang="en-US" dirty="0"/>
              <a:t>	</a:t>
            </a:r>
            <a:endParaRPr lang="en-US" b="1" dirty="0"/>
          </a:p>
          <a:p>
            <a:pPr marL="0" indent="0">
              <a:buNone/>
            </a:pPr>
            <a:r>
              <a:rPr lang="en-US" dirty="0"/>
              <a:t>“When leaders are learning and growing, everything about them communicates the same opportunity to other people.  They’re excited, they do things differently.  One of the most profound—and unusual—experiences people can have on the job is to see their leaders grow.” </a:t>
            </a:r>
          </a:p>
          <a:p>
            <a:pPr marL="0" indent="0" algn="r">
              <a:buNone/>
            </a:pPr>
            <a:r>
              <a:rPr lang="en-US" dirty="0"/>
              <a:t>– Douglas K. Smith</a:t>
            </a:r>
          </a:p>
          <a:p>
            <a:pPr marL="0" indent="0">
              <a:spcBef>
                <a:spcPts val="600"/>
              </a:spcBef>
              <a:spcAft>
                <a:spcPts val="600"/>
              </a:spcAft>
              <a:buSzPct val="100000"/>
              <a:buNone/>
            </a:pPr>
            <a:endParaRPr lang="en-US" dirty="0"/>
          </a:p>
          <a:p>
            <a:pPr marL="0" indent="0">
              <a:buNone/>
            </a:pPr>
            <a:endParaRPr lang="en-US" dirty="0"/>
          </a:p>
          <a:p>
            <a:pPr marL="514350" indent="-514350">
              <a:buAutoNum type="alphaUcPeriod"/>
            </a:pPr>
            <a:endParaRPr lang="en-US" dirty="0"/>
          </a:p>
          <a:p>
            <a:endParaRPr lang="en-US" dirty="0"/>
          </a:p>
        </p:txBody>
      </p:sp>
    </p:spTree>
    <p:extLst>
      <p:ext uri="{BB962C8B-B14F-4D97-AF65-F5344CB8AC3E}">
        <p14:creationId xmlns:p14="http://schemas.microsoft.com/office/powerpoint/2010/main" val="252281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Autofit/>
          </a:bodyPr>
          <a:lstStyle/>
          <a:p>
            <a:pPr marL="0" lvl="0" indent="0">
              <a:buNone/>
            </a:pPr>
            <a:r>
              <a:rPr lang="en-US" b="1" dirty="0"/>
              <a:t>IV. THE MENTORS</a:t>
            </a:r>
            <a:endParaRPr lang="en-US" dirty="0"/>
          </a:p>
          <a:p>
            <a:pPr marL="0" indent="0">
              <a:buNone/>
            </a:pPr>
            <a:r>
              <a:rPr lang="en-US" dirty="0"/>
              <a:t>	</a:t>
            </a:r>
            <a:endParaRPr lang="en-US" b="1" dirty="0"/>
          </a:p>
          <a:p>
            <a:pPr marL="0" indent="0">
              <a:buNone/>
            </a:pPr>
            <a:r>
              <a:rPr lang="en-US" sz="3000" dirty="0"/>
              <a:t>“We have observed that most people cease learning by the age of forty.  By that we mean they no longer actively pursue knowledge, understanding, and experience that which will enhance their capacity to grow and contribute to others.  Most simply rest on what they already know.  But those who finish well maintain a </a:t>
            </a:r>
            <a:r>
              <a:rPr lang="en-US" sz="3000" i="1" dirty="0"/>
              <a:t>positive learning attitude</a:t>
            </a:r>
            <a:r>
              <a:rPr lang="en-US" sz="3000" dirty="0"/>
              <a:t> all their lives.” </a:t>
            </a:r>
          </a:p>
          <a:p>
            <a:pPr marL="0" indent="0" algn="r">
              <a:buNone/>
            </a:pPr>
            <a:r>
              <a:rPr lang="en-US" sz="2800" dirty="0"/>
              <a:t>–</a:t>
            </a:r>
            <a:r>
              <a:rPr lang="en-US" sz="3000" dirty="0"/>
              <a:t> Bobby Clinton</a:t>
            </a:r>
          </a:p>
          <a:p>
            <a:pPr marL="0" indent="0">
              <a:spcBef>
                <a:spcPts val="600"/>
              </a:spcBef>
              <a:spcAft>
                <a:spcPts val="600"/>
              </a:spcAft>
              <a:buSzPct val="100000"/>
              <a:buNone/>
            </a:pPr>
            <a:endParaRPr lang="en-US" dirty="0"/>
          </a:p>
          <a:p>
            <a:pPr marL="0" indent="0">
              <a:buNone/>
            </a:pPr>
            <a:endParaRPr lang="en-US" dirty="0"/>
          </a:p>
          <a:p>
            <a:pPr marL="514350" indent="-514350">
              <a:buAutoNum type="alphaUcPeriod"/>
            </a:pPr>
            <a:endParaRPr lang="en-US" dirty="0"/>
          </a:p>
          <a:p>
            <a:endParaRPr lang="en-US" dirty="0"/>
          </a:p>
        </p:txBody>
      </p:sp>
    </p:spTree>
    <p:extLst>
      <p:ext uri="{BB962C8B-B14F-4D97-AF65-F5344CB8AC3E}">
        <p14:creationId xmlns:p14="http://schemas.microsoft.com/office/powerpoint/2010/main" val="481222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2209800"/>
            <a:ext cx="8229600" cy="2438400"/>
          </a:xfrm>
        </p:spPr>
        <p:txBody>
          <a:bodyPr/>
          <a:lstStyle/>
          <a:p>
            <a:pPr marL="0" indent="0">
              <a:buNone/>
            </a:pPr>
            <a:r>
              <a:rPr lang="en-US" dirty="0"/>
              <a:t>“And what you have heard from me in the presence of many witnesses entrust to faithful men who will be able to teach others also.” (2 Timothy 2:2)</a:t>
            </a:r>
          </a:p>
          <a:p>
            <a:endParaRPr lang="en-US" dirty="0"/>
          </a:p>
        </p:txBody>
      </p:sp>
    </p:spTree>
    <p:extLst>
      <p:ext uri="{BB962C8B-B14F-4D97-AF65-F5344CB8AC3E}">
        <p14:creationId xmlns:p14="http://schemas.microsoft.com/office/powerpoint/2010/main" val="189455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rmAutofit/>
          </a:bodyPr>
          <a:lstStyle/>
          <a:p>
            <a:pPr marL="0" lvl="0" indent="0">
              <a:buNone/>
            </a:pPr>
            <a:r>
              <a:rPr lang="en-US" b="1" dirty="0"/>
              <a:t>I. THE MANDATE</a:t>
            </a:r>
            <a:endParaRPr lang="en-US" dirty="0"/>
          </a:p>
          <a:p>
            <a:pPr marL="0" indent="0">
              <a:buNone/>
            </a:pPr>
            <a:r>
              <a:rPr lang="en-US" dirty="0"/>
              <a:t>	</a:t>
            </a:r>
            <a:r>
              <a:rPr lang="en-US" b="1" dirty="0"/>
              <a:t>“</a:t>
            </a:r>
            <a:r>
              <a:rPr lang="en-US" b="1" u="sng" dirty="0"/>
              <a:t>Entrust</a:t>
            </a:r>
            <a:r>
              <a:rPr lang="en-US" b="1" dirty="0"/>
              <a:t> to faithful men…”</a:t>
            </a:r>
          </a:p>
          <a:p>
            <a:pPr marL="0" indent="0">
              <a:buNone/>
            </a:pPr>
            <a:endParaRPr lang="en-US" b="1" dirty="0"/>
          </a:p>
          <a:p>
            <a:pPr marL="0" indent="0">
              <a:buNone/>
            </a:pPr>
            <a:r>
              <a:rPr lang="en-US" dirty="0"/>
              <a:t>“Entrusting the apostolic deposit to others is our God given task and joy.” </a:t>
            </a:r>
          </a:p>
          <a:p>
            <a:pPr marL="0" indent="0" algn="r">
              <a:buNone/>
            </a:pPr>
            <a:r>
              <a:rPr lang="en-US" dirty="0"/>
              <a:t>– Kent Hughes</a:t>
            </a:r>
          </a:p>
          <a:p>
            <a:pPr marL="0" indent="0">
              <a:buNone/>
            </a:pPr>
            <a:endParaRPr lang="en-US" b="1" dirty="0"/>
          </a:p>
          <a:p>
            <a:pPr marL="0" indent="0" algn="ctr">
              <a:buNone/>
            </a:pPr>
            <a:r>
              <a:rPr lang="en-US" b="1" dirty="0"/>
              <a:t>Mentoring or training others is a thoroughly Christian concept.</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6769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rmAutofit/>
          </a:bodyPr>
          <a:lstStyle/>
          <a:p>
            <a:pPr marL="0" lvl="0" indent="0">
              <a:buNone/>
            </a:pPr>
            <a:r>
              <a:rPr lang="en-US" b="1" dirty="0"/>
              <a:t>I. THE MANDATE</a:t>
            </a:r>
            <a:endParaRPr lang="en-US" dirty="0"/>
          </a:p>
          <a:p>
            <a:pPr marL="0" indent="0">
              <a:buNone/>
            </a:pPr>
            <a:r>
              <a:rPr lang="en-US" dirty="0"/>
              <a:t>	</a:t>
            </a:r>
            <a:r>
              <a:rPr lang="en-US" b="1" dirty="0"/>
              <a:t>“</a:t>
            </a:r>
            <a:r>
              <a:rPr lang="en-US" b="1" u="sng" dirty="0"/>
              <a:t>Entrust</a:t>
            </a:r>
            <a:r>
              <a:rPr lang="en-US" b="1" dirty="0"/>
              <a:t> to faithful men…”</a:t>
            </a:r>
          </a:p>
          <a:p>
            <a:pPr marL="0" indent="0">
              <a:buNone/>
            </a:pPr>
            <a:endParaRPr lang="en-US" b="1" dirty="0"/>
          </a:p>
          <a:p>
            <a:pPr marL="514350" indent="-514350">
              <a:spcBef>
                <a:spcPts val="600"/>
              </a:spcBef>
              <a:spcAft>
                <a:spcPts val="600"/>
              </a:spcAft>
              <a:buClr>
                <a:schemeClr val="tx1"/>
              </a:buClr>
              <a:buSzPct val="100000"/>
              <a:buFont typeface="+mj-lt"/>
              <a:buAutoNum type="arabicPeriod"/>
            </a:pPr>
            <a:r>
              <a:rPr lang="en-US" dirty="0"/>
              <a:t>Our Lord Jesus Christ was the master trainer of men.</a:t>
            </a:r>
          </a:p>
          <a:p>
            <a:pPr marL="0" indent="0">
              <a:buNone/>
            </a:pPr>
            <a:endParaRPr lang="en-US" dirty="0"/>
          </a:p>
          <a:p>
            <a:pPr marL="514350" indent="-514350">
              <a:buAutoNum type="arabicPeriod"/>
            </a:pPr>
            <a:endParaRPr lang="en-US" dirty="0"/>
          </a:p>
          <a:p>
            <a:endParaRPr lang="en-US" dirty="0"/>
          </a:p>
        </p:txBody>
      </p:sp>
    </p:spTree>
    <p:extLst>
      <p:ext uri="{BB962C8B-B14F-4D97-AF65-F5344CB8AC3E}">
        <p14:creationId xmlns:p14="http://schemas.microsoft.com/office/powerpoint/2010/main" val="324395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457200"/>
            <a:ext cx="8229600" cy="6172200"/>
          </a:xfrm>
        </p:spPr>
        <p:txBody>
          <a:bodyPr>
            <a:noAutofit/>
          </a:bodyPr>
          <a:lstStyle/>
          <a:p>
            <a:pPr marL="0" indent="0">
              <a:buNone/>
            </a:pPr>
            <a:r>
              <a:rPr lang="en-US" sz="2800" dirty="0"/>
              <a:t>“The great Founder of the faith desires not only to have disciples, but to have about Him men whom He might train to make disciples of others.  Both from His words and from His actions we can see that He attached supreme importance to that part of His work, which consisted in training the twelve.  In the intercessory prayer, </a:t>
            </a:r>
            <a:r>
              <a:rPr lang="en-US" sz="2800" i="1" dirty="0"/>
              <a:t>e.g.,</a:t>
            </a:r>
            <a:r>
              <a:rPr lang="en-US" sz="2800" dirty="0"/>
              <a:t> He speaks of the training He had given these men as if it had been the principal part of His own earthly ministry.  And such, in one sense, it really was.  The careful, painstaking education of the disciples secured that the Teacher’s influence on the world should be permanent.”</a:t>
            </a:r>
          </a:p>
          <a:p>
            <a:pPr marL="0" indent="0" algn="r">
              <a:buNone/>
            </a:pPr>
            <a:r>
              <a:rPr lang="en-US" sz="2800" dirty="0"/>
              <a:t>– A. B. Bruce</a:t>
            </a:r>
          </a:p>
          <a:p>
            <a:pPr marL="0" indent="0">
              <a:buNone/>
            </a:pPr>
            <a:endParaRPr lang="en-US" dirty="0"/>
          </a:p>
        </p:txBody>
      </p:sp>
    </p:spTree>
    <p:extLst>
      <p:ext uri="{BB962C8B-B14F-4D97-AF65-F5344CB8AC3E}">
        <p14:creationId xmlns:p14="http://schemas.microsoft.com/office/powerpoint/2010/main" val="3587425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rmAutofit/>
          </a:bodyPr>
          <a:lstStyle/>
          <a:p>
            <a:pPr marL="0" lvl="0" indent="0">
              <a:buNone/>
            </a:pPr>
            <a:r>
              <a:rPr lang="en-US" b="1" dirty="0"/>
              <a:t>I. THE MANDATE</a:t>
            </a:r>
            <a:endParaRPr lang="en-US" dirty="0"/>
          </a:p>
          <a:p>
            <a:pPr marL="0" indent="0">
              <a:buNone/>
            </a:pPr>
            <a:r>
              <a:rPr lang="en-US" dirty="0"/>
              <a:t>	</a:t>
            </a:r>
            <a:r>
              <a:rPr lang="en-US" b="1" dirty="0"/>
              <a:t>“</a:t>
            </a:r>
            <a:r>
              <a:rPr lang="en-US" b="1" u="sng" dirty="0"/>
              <a:t>Entrust</a:t>
            </a:r>
            <a:r>
              <a:rPr lang="en-US" b="1" dirty="0"/>
              <a:t> to faithful men…”</a:t>
            </a:r>
          </a:p>
          <a:p>
            <a:pPr marL="0" indent="0">
              <a:buNone/>
            </a:pPr>
            <a:endParaRPr lang="en-US" b="1" dirty="0"/>
          </a:p>
          <a:p>
            <a:pPr marL="514350" indent="-514350">
              <a:spcBef>
                <a:spcPts val="600"/>
              </a:spcBef>
              <a:spcAft>
                <a:spcPts val="600"/>
              </a:spcAft>
              <a:buClr>
                <a:schemeClr val="tx1"/>
              </a:buClr>
              <a:buSzPct val="100000"/>
              <a:buFont typeface="+mj-lt"/>
              <a:buAutoNum type="arabicPeriod"/>
            </a:pPr>
            <a:r>
              <a:rPr lang="en-US" dirty="0"/>
              <a:t>Our Lord Jesus Christ was the master trainer of men.</a:t>
            </a:r>
          </a:p>
          <a:p>
            <a:pPr marL="514350" indent="-514350">
              <a:spcBef>
                <a:spcPts val="600"/>
              </a:spcBef>
              <a:spcAft>
                <a:spcPts val="600"/>
              </a:spcAft>
              <a:buClr>
                <a:schemeClr val="tx1"/>
              </a:buClr>
              <a:buSzPct val="100000"/>
              <a:buFont typeface="Arial" panose="020B0604020202020204" pitchFamily="34" charset="0"/>
              <a:buAutoNum type="arabicPeriod"/>
            </a:pPr>
            <a:r>
              <a:rPr lang="en-US" dirty="0"/>
              <a:t>Paul was a trainer of men.</a:t>
            </a:r>
          </a:p>
          <a:p>
            <a:pPr marL="514350" indent="-514350">
              <a:spcBef>
                <a:spcPts val="600"/>
              </a:spcBef>
              <a:spcAft>
                <a:spcPts val="600"/>
              </a:spcAft>
              <a:buClr>
                <a:schemeClr val="tx1"/>
              </a:buClr>
              <a:buSzPct val="100000"/>
              <a:buFont typeface="Arial" panose="020B0604020202020204" pitchFamily="34" charset="0"/>
              <a:buAutoNum type="arabicPeriod"/>
            </a:pPr>
            <a:r>
              <a:rPr lang="en-US" dirty="0"/>
              <a:t>Christ gives certain gifted believers for equipping saints for ministry.</a:t>
            </a:r>
          </a:p>
          <a:p>
            <a:pPr marL="514350" indent="-514350">
              <a:buFont typeface="Arial" panose="020B0604020202020204" pitchFamily="34" charset="0"/>
              <a:buAutoNum type="arabicPeriod"/>
            </a:pPr>
            <a:endParaRPr lang="en-US" dirty="0"/>
          </a:p>
          <a:p>
            <a:pPr marL="514350" indent="-514350">
              <a:buAutoNum type="arabicPeriod"/>
            </a:pPr>
            <a:endParaRPr lang="en-US" dirty="0"/>
          </a:p>
          <a:p>
            <a:endParaRPr lang="en-US" dirty="0"/>
          </a:p>
        </p:txBody>
      </p:sp>
    </p:spTree>
    <p:extLst>
      <p:ext uri="{BB962C8B-B14F-4D97-AF65-F5344CB8AC3E}">
        <p14:creationId xmlns:p14="http://schemas.microsoft.com/office/powerpoint/2010/main" val="1078157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828800"/>
            <a:ext cx="8229600" cy="3200400"/>
          </a:xfrm>
        </p:spPr>
        <p:txBody>
          <a:bodyPr>
            <a:noAutofit/>
          </a:bodyPr>
          <a:lstStyle/>
          <a:p>
            <a:pPr marL="0" indent="0">
              <a:buNone/>
            </a:pPr>
            <a:r>
              <a:rPr lang="en-US" dirty="0"/>
              <a:t>“And he gave the apostles, the prophets, the evangelists, the shepherds and teachers, to equip the saints for the work of ministry, for building up the body of Christ.” (Ephesians 4:11-12)</a:t>
            </a:r>
          </a:p>
          <a:p>
            <a:endParaRPr lang="en-US" dirty="0"/>
          </a:p>
        </p:txBody>
      </p:sp>
    </p:spTree>
    <p:extLst>
      <p:ext uri="{BB962C8B-B14F-4D97-AF65-F5344CB8AC3E}">
        <p14:creationId xmlns:p14="http://schemas.microsoft.com/office/powerpoint/2010/main" val="3377011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rmAutofit/>
          </a:bodyPr>
          <a:lstStyle/>
          <a:p>
            <a:pPr marL="0" lvl="0" indent="0">
              <a:buNone/>
            </a:pPr>
            <a:r>
              <a:rPr lang="en-US" b="1" dirty="0"/>
              <a:t>I. THE MANDATE</a:t>
            </a:r>
            <a:endParaRPr lang="en-US" dirty="0"/>
          </a:p>
          <a:p>
            <a:pPr marL="0" indent="0">
              <a:buNone/>
            </a:pPr>
            <a:r>
              <a:rPr lang="en-US" dirty="0"/>
              <a:t>	</a:t>
            </a:r>
            <a:r>
              <a:rPr lang="en-US" b="1" dirty="0"/>
              <a:t>“</a:t>
            </a:r>
            <a:r>
              <a:rPr lang="en-US" b="1" u="sng" dirty="0"/>
              <a:t>Entrust</a:t>
            </a:r>
            <a:r>
              <a:rPr lang="en-US" b="1" dirty="0"/>
              <a:t> to faithful men…”</a:t>
            </a:r>
          </a:p>
          <a:p>
            <a:pPr marL="0" indent="0">
              <a:buNone/>
            </a:pPr>
            <a:endParaRPr lang="en-US" b="1" dirty="0"/>
          </a:p>
          <a:p>
            <a:pPr marL="514350" indent="-514350">
              <a:spcBef>
                <a:spcPts val="600"/>
              </a:spcBef>
              <a:spcAft>
                <a:spcPts val="600"/>
              </a:spcAft>
              <a:buClr>
                <a:schemeClr val="tx1"/>
              </a:buClr>
              <a:buSzPct val="100000"/>
              <a:buFont typeface="+mj-lt"/>
              <a:buAutoNum type="arabicPeriod"/>
            </a:pPr>
            <a:r>
              <a:rPr lang="en-US" dirty="0"/>
              <a:t>Our Lord Jesus Christ was the master trainer of men.</a:t>
            </a:r>
          </a:p>
          <a:p>
            <a:pPr marL="514350" indent="-514350">
              <a:spcBef>
                <a:spcPts val="600"/>
              </a:spcBef>
              <a:spcAft>
                <a:spcPts val="600"/>
              </a:spcAft>
              <a:buClr>
                <a:schemeClr val="tx1"/>
              </a:buClr>
              <a:buSzPct val="100000"/>
              <a:buFont typeface="Arial" panose="020B0604020202020204" pitchFamily="34" charset="0"/>
              <a:buAutoNum type="arabicPeriod"/>
            </a:pPr>
            <a:r>
              <a:rPr lang="en-US" dirty="0"/>
              <a:t>Paul was a trainer of men.</a:t>
            </a:r>
          </a:p>
          <a:p>
            <a:pPr marL="514350" indent="-514350">
              <a:spcBef>
                <a:spcPts val="600"/>
              </a:spcBef>
              <a:spcAft>
                <a:spcPts val="600"/>
              </a:spcAft>
              <a:buClr>
                <a:schemeClr val="tx1"/>
              </a:buClr>
              <a:buSzPct val="100000"/>
              <a:buFont typeface="Arial" panose="020B0604020202020204" pitchFamily="34" charset="0"/>
              <a:buAutoNum type="arabicPeriod"/>
            </a:pPr>
            <a:r>
              <a:rPr lang="en-US" dirty="0"/>
              <a:t>Christ gives certain gifted believers for equipping saints for service.</a:t>
            </a:r>
          </a:p>
          <a:p>
            <a:pPr marL="514350" indent="-514350">
              <a:spcBef>
                <a:spcPts val="600"/>
              </a:spcBef>
              <a:spcAft>
                <a:spcPts val="600"/>
              </a:spcAft>
              <a:buClr>
                <a:schemeClr val="tx1"/>
              </a:buClr>
              <a:buSzPct val="100000"/>
              <a:buFont typeface="Arial" panose="020B0604020202020204" pitchFamily="34" charset="0"/>
              <a:buAutoNum type="arabicPeriod"/>
            </a:pPr>
            <a:r>
              <a:rPr lang="en-US" dirty="0"/>
              <a:t>Contemporary Testimony</a:t>
            </a:r>
          </a:p>
          <a:p>
            <a:pPr marL="514350" indent="-514350">
              <a:buFont typeface="Arial" panose="020B0604020202020204" pitchFamily="34" charset="0"/>
              <a:buAutoNum type="arabicPeriod"/>
            </a:pPr>
            <a:endParaRPr lang="en-US" dirty="0"/>
          </a:p>
          <a:p>
            <a:pPr marL="514350" indent="-514350">
              <a:buAutoNum type="arabicPeriod"/>
            </a:pPr>
            <a:endParaRPr lang="en-US" dirty="0"/>
          </a:p>
          <a:p>
            <a:endParaRPr lang="en-US" dirty="0"/>
          </a:p>
        </p:txBody>
      </p:sp>
    </p:spTree>
    <p:extLst>
      <p:ext uri="{BB962C8B-B14F-4D97-AF65-F5344CB8AC3E}">
        <p14:creationId xmlns:p14="http://schemas.microsoft.com/office/powerpoint/2010/main" val="54688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229600" cy="5287963"/>
          </a:xfrm>
        </p:spPr>
        <p:txBody>
          <a:bodyPr>
            <a:normAutofit/>
          </a:bodyPr>
          <a:lstStyle/>
          <a:p>
            <a:pPr marL="0" lvl="0" indent="0">
              <a:buNone/>
            </a:pPr>
            <a:r>
              <a:rPr lang="en-US" b="1" dirty="0"/>
              <a:t>II. THE MEN</a:t>
            </a:r>
            <a:endParaRPr lang="en-US" dirty="0"/>
          </a:p>
          <a:p>
            <a:pPr marL="0" indent="0">
              <a:buNone/>
            </a:pPr>
            <a:r>
              <a:rPr lang="en-US" dirty="0"/>
              <a:t>	</a:t>
            </a:r>
            <a:r>
              <a:rPr lang="en-US" b="1" dirty="0"/>
              <a:t>“Faithful men, who will be able to 	teach others also”</a:t>
            </a:r>
          </a:p>
          <a:p>
            <a:pPr marL="0" indent="0">
              <a:buNone/>
            </a:pPr>
            <a:endParaRPr lang="en-US" b="1" dirty="0"/>
          </a:p>
          <a:p>
            <a:pPr marL="514350" indent="-514350">
              <a:spcBef>
                <a:spcPts val="600"/>
              </a:spcBef>
              <a:spcAft>
                <a:spcPts val="600"/>
              </a:spcAft>
              <a:buClr>
                <a:schemeClr val="tx1"/>
              </a:buClr>
              <a:buSzPct val="100000"/>
              <a:buFont typeface="+mj-lt"/>
              <a:buAutoNum type="arabicPeriod"/>
            </a:pPr>
            <a:r>
              <a:rPr lang="en-US" dirty="0"/>
              <a:t>Their Character: “Faithful”</a:t>
            </a:r>
          </a:p>
          <a:p>
            <a:pPr marL="514350" indent="-514350">
              <a:spcBef>
                <a:spcPts val="600"/>
              </a:spcBef>
              <a:spcAft>
                <a:spcPts val="600"/>
              </a:spcAft>
              <a:buClr>
                <a:schemeClr val="tx1"/>
              </a:buClr>
              <a:buSzPct val="100000"/>
              <a:buFont typeface="+mj-lt"/>
              <a:buAutoNum type="arabicPeriod"/>
            </a:pPr>
            <a:r>
              <a:rPr lang="en-US" dirty="0"/>
              <a:t>Their Ability: “Able to Teach”</a:t>
            </a:r>
          </a:p>
          <a:p>
            <a:pPr marL="514350" indent="0">
              <a:buClr>
                <a:schemeClr val="tx1"/>
              </a:buClr>
              <a:buNone/>
            </a:pPr>
            <a:r>
              <a:rPr lang="en-US" dirty="0"/>
              <a:t>“the kind who will also be competent to teach others.” </a:t>
            </a:r>
          </a:p>
          <a:p>
            <a:pPr marL="514350" indent="-514350">
              <a:buAutoNum type="alphaUcPeriod"/>
            </a:pPr>
            <a:endParaRPr lang="en-US" dirty="0"/>
          </a:p>
          <a:p>
            <a:endParaRPr lang="en-US" dirty="0"/>
          </a:p>
        </p:txBody>
      </p:sp>
    </p:spTree>
    <p:extLst>
      <p:ext uri="{BB962C8B-B14F-4D97-AF65-F5344CB8AC3E}">
        <p14:creationId xmlns:p14="http://schemas.microsoft.com/office/powerpoint/2010/main" val="165072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97</TotalTime>
  <Words>722</Words>
  <Application>Microsoft Macintosh PowerPoint</Application>
  <PresentationFormat>On-screen Show (4:3)</PresentationFormat>
  <Paragraphs>66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Rockwell</vt:lpstr>
      <vt:lpstr>Wingdings 2</vt:lpstr>
      <vt:lpstr>Foundry</vt:lpstr>
      <vt:lpstr>Training Prospective Elders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Prospective Elders</dc:title>
  <dc:creator>Lisa Corbett</dc:creator>
  <cp:lastModifiedBy>Alex Strauch</cp:lastModifiedBy>
  <cp:revision>13</cp:revision>
  <dcterms:created xsi:type="dcterms:W3CDTF">2016-10-12T19:23:20Z</dcterms:created>
  <dcterms:modified xsi:type="dcterms:W3CDTF">2022-05-17T21:20:34Z</dcterms:modified>
</cp:coreProperties>
</file>